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2" r:id="rId3"/>
    <p:sldId id="260" r:id="rId4"/>
    <p:sldId id="257" r:id="rId5"/>
    <p:sldId id="264" r:id="rId6"/>
    <p:sldId id="261" r:id="rId7"/>
    <p:sldId id="263" r:id="rId8"/>
    <p:sldId id="259" r:id="rId9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82620-046F-4949-AEAB-D904A97AC545}" type="datetimeFigureOut">
              <a:rPr lang="fr-FR" smtClean="0"/>
              <a:pPr/>
              <a:t>18/02/2013</a:t>
            </a:fld>
            <a:endParaRPr lang="fr-FR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CEFEA-96A4-4695-BCB2-04F47329095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5B8AD-49CD-4350-B539-4942227C84D6}" type="slidenum">
              <a:rPr lang="en-GB" smtClean="0">
                <a:ea typeface="ＭＳ Ｐゴシック" charset="-128"/>
              </a:rPr>
              <a:pPr/>
              <a:t>5</a:t>
            </a:fld>
            <a:endParaRPr lang="en-GB" dirty="0" smtClean="0">
              <a:ea typeface="ＭＳ Ｐゴシック" charset="-128"/>
            </a:endParaRP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52599" y="9429909"/>
            <a:ext cx="294507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FBD95ED-3C25-41BA-8FBB-6F2E16BE5C41}" type="slidenum">
              <a:rPr lang="en-GB" sz="1200"/>
              <a:pPr algn="r" eaLnBrk="0" hangingPunct="0"/>
              <a:t>5</a:t>
            </a:fld>
            <a:endParaRPr lang="en-GB" sz="1200" dirty="0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fr/imgres?num=10&amp;um=1&amp;hl=fr&amp;client=firefox-a&amp;tbo=d&amp;rls=org.mozilla:fr:official&amp;biw=1024&amp;bih=499&amp;tbm=isch&amp;tbnid=XB4lcIONQPO7EM:&amp;imgrefurl=http://www.dinf.ne.jp/doc/english/global/david/dwe002/dwe00247.html&amp;docid=GTp5QVlcSKFwhM&amp;imgurl=http://www.dinf.ne.jp/doc/english/global/david/dwe002/dwe002g/dwe002g04701.gif&amp;w=393&amp;h=364&amp;ei=OJayUKbIOYmohAfxsICIBA&amp;zoom=1&amp;iact=hc&amp;vpx=530&amp;vpy=136&amp;dur=6226&amp;hovh=216&amp;hovw=233&amp;tx=12&amp;ty=8&amp;sig=113107188509067735531&amp;sqi=2&amp;page=1&amp;tbnh=122&amp;tbnw=124&amp;start=0&amp;ndsp=10&amp;ved=1t:429,r:3,s:0,i:9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fr/imgres?um=1&amp;hl=fr&amp;client=firefox-a&amp;tbo=d&amp;rls=org.mozilla:fr:official&amp;biw=1024&amp;bih=499&amp;tbm=isch&amp;tbnid=bl38EF31Vz2ZhM:&amp;imgrefurl=http://www.libelyon.fr/info/2009/05/du-processus-de-bologne-%C3%A0-luniversit%C3%A9-de-lyon.html&amp;docid=AzJ032KMkF6EPM&amp;imgurl=http://www.libelyon.fr/.a/6a00e54eeea007883401156f883f51970c-150wi&amp;w=150&amp;h=150&amp;ei=o5ayUM7BH9OQhQe27oC4CA&amp;zoom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r/imgres?start=43&amp;num=10&amp;um=1&amp;hl=fr&amp;client=firefox-a&amp;tbo=d&amp;rls=org.mozilla:fr:official&amp;biw=1024&amp;bih=499&amp;tbm=isch&amp;tbnid=-GpHxnShtwF9DM:&amp;imgrefurl=http://www.enseignementsup-recherche.gouv.fr/pid24651/autonomie-des-universites.html&amp;docid=4SxTjOq2oTj4LM&amp;imgurl=http://cache.media.enseignementsup-recherche.gouv.fr/image/Autonomie_universites/13/5/autonomie_168135.4.jpg&amp;w=200&amp;h=133&amp;ei=eYmyUJnHHISKhQfYqoHQBA&amp;zoom=1&amp;iact=hc&amp;vpx=712&amp;vpy=272&amp;dur=2654&amp;hovh=106&amp;hovw=160&amp;tx=197&amp;ty=102&amp;sig=113107188509067735531&amp;sqi=2&amp;page=4&amp;tbnh=106&amp;tbnw=152&amp;ndsp=16&amp;ved=1t:429,r:57,s:0,i:11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ogle.fr/imgres?num=10&amp;um=1&amp;hl=fr&amp;client=firefox-a&amp;tbo=d&amp;rls=org.mozilla:fr:official&amp;biw=1024&amp;bih=499&amp;tbm=isch&amp;tbnid=qEZ_Wf2WxInvAM:&amp;imgrefurl=http://www.anarchisme.wikibis.com/autonomie.php&amp;docid=jbzclolqOuDjoM&amp;imgurl=http://www.cafoc.ac-nantes.fr/ressources/FLETICE/images/autonomie1.gif&amp;w=250&amp;h=175&amp;ei=eYmyUJnHHISKhQfYqoHQBA&amp;zoom=1&amp;iact=hc&amp;vpx=7&amp;vpy=219&amp;dur=1649&amp;hovh=140&amp;hovw=200&amp;tx=7&amp;ty=3&amp;sig=113107188509067735531&amp;sqi=2&amp;page=1&amp;tbnh=134&amp;tbnw=174&amp;start=0&amp;ndsp=12&amp;ved=1t:429,r:0,s:0,i: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Autofit/>
          </a:bodyPr>
          <a:lstStyle/>
          <a:p>
            <a:pPr algn="l"/>
            <a:r>
              <a:rPr lang="fr-FR" sz="2800" b="1" u="sng" dirty="0" smtClean="0"/>
              <a:t>Les projets européens en garantie de la qualité: </a:t>
            </a:r>
            <a:br>
              <a:rPr lang="fr-FR" sz="2800" b="1" u="sng" dirty="0" smtClean="0"/>
            </a:br>
            <a:r>
              <a:rPr lang="fr-FR" sz="2800" b="1" u="sng" dirty="0" smtClean="0"/>
              <a:t/>
            </a:r>
            <a:br>
              <a:rPr lang="fr-FR" sz="2800" b="1" u="sng" dirty="0" smtClean="0"/>
            </a:br>
            <a:r>
              <a:rPr lang="fr-FR" sz="2800" dirty="0" smtClean="0"/>
              <a:t>de nouvelles approches pour les systèmes d’enseignement supérieur dans les pays en transition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0104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/>
              <a:t>Lisa Bydanova</a:t>
            </a:r>
            <a:r>
              <a:rPr lang="fr-FR" dirty="0" smtClean="0"/>
              <a:t>, chargée de programme au Centre international d’études pédagogiques de Sèvres (CIEP), chercheur-associé à l’Institut de l’éducation de l’Université de Bourgogne (IREDU)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27 novembre 2012, Bordeaux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b="1" dirty="0" smtClean="0"/>
              <a:t>La garantie de la qualité dans l’enseignement supérieur: 3 types d’impact </a:t>
            </a:r>
            <a:endParaRPr lang="fr-FR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 smtClean="0"/>
              <a:t>1) </a:t>
            </a:r>
            <a:r>
              <a:rPr lang="fr-FR" sz="2400" dirty="0" smtClean="0"/>
              <a:t>un moyen de </a:t>
            </a:r>
            <a:r>
              <a:rPr lang="fr-FR" sz="2400" b="1" dirty="0" smtClean="0"/>
              <a:t>développer la responsabilité individuelle et la démocratie;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2) </a:t>
            </a:r>
            <a:r>
              <a:rPr lang="fr-FR" sz="2400" dirty="0" smtClean="0"/>
              <a:t>un moyen </a:t>
            </a:r>
            <a:r>
              <a:rPr lang="fr-FR" sz="2400" b="1" dirty="0" smtClean="0"/>
              <a:t>d’améliorer la qualité et la capacité du système à évoluer </a:t>
            </a:r>
            <a:r>
              <a:rPr lang="fr-FR" sz="2400" dirty="0" smtClean="0"/>
              <a:t>dans le temps</a:t>
            </a:r>
            <a:r>
              <a:rPr lang="fr-FR" sz="2400" b="1" dirty="0" smtClean="0"/>
              <a:t>;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3) </a:t>
            </a:r>
            <a:r>
              <a:rPr lang="fr-FR" sz="2400" dirty="0" smtClean="0"/>
              <a:t>un moyen de </a:t>
            </a:r>
            <a:r>
              <a:rPr lang="fr-FR" sz="2400" b="1" dirty="0" smtClean="0"/>
              <a:t>renforcer le dialogue interne et externe.</a:t>
            </a:r>
          </a:p>
          <a:p>
            <a:endParaRPr lang="fr-FR" sz="2400" b="1" dirty="0" smtClean="0"/>
          </a:p>
          <a:p>
            <a:r>
              <a:rPr lang="fr-FR" dirty="0" smtClean="0"/>
              <a:t>… autant de défis pertinents pour les pays dont les systèmes d’enseignement supérieur ont été organisés dans le cadre d’une forte centralisation (Géorgie, Arménie, Syrie).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La garantie de la qualité dans l’enseignement supérieur: </a:t>
            </a:r>
            <a:r>
              <a:rPr lang="fr-FR" sz="3200" b="1" u="sng" dirty="0" smtClean="0"/>
              <a:t>un moyen de développer la responsabilité individuelle et la démocratie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endParaRPr lang="fr-FR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1) Les pratiques de la garantie de la qualité renvoient à </a:t>
            </a:r>
            <a:r>
              <a:rPr lang="fr-FR" b="1" dirty="0" smtClean="0"/>
              <a:t>la responsabilité individuelle </a:t>
            </a:r>
            <a:r>
              <a:rPr lang="fr-FR" dirty="0" smtClean="0"/>
              <a:t>de chacun des acteurs du système d’enseignement supérieur</a:t>
            </a:r>
          </a:p>
          <a:p>
            <a:endParaRPr lang="fr-FR" dirty="0" smtClean="0"/>
          </a:p>
          <a:p>
            <a:r>
              <a:rPr lang="fr-FR" dirty="0" smtClean="0"/>
              <a:t>… hors ces derniers ont du mal à s’en saisir pleinement car les pays gardent encore des traces des </a:t>
            </a:r>
            <a:r>
              <a:rPr lang="fr-FR" b="1" dirty="0" smtClean="0"/>
              <a:t>systèmes gouvernés </a:t>
            </a:r>
            <a:r>
              <a:rPr lang="fr-FR" dirty="0" smtClean="0"/>
              <a:t>à « l’ancienne » (approche </a:t>
            </a:r>
            <a:r>
              <a:rPr lang="fr-FR" b="1" dirty="0" smtClean="0"/>
              <a:t>top-down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Il est pertinent de poursuivre les initiatives en ce sens.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Programme de jumelage institutionnel en Géorgie CEIBAL, 2009 – 2011; 1,1 million d’euros, financement de l’UE 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/>
              <a:t>Les projets européens en garantie de la qualité </a:t>
            </a:r>
            <a:r>
              <a:rPr lang="fr-FR" sz="2800" dirty="0" smtClean="0"/>
              <a:t>: de nouvelles approches pour les systèmes d’enseignement supérieur dans les pays en transition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687763"/>
          </a:xfrm>
        </p:spPr>
        <p:txBody>
          <a:bodyPr/>
          <a:lstStyle/>
          <a:p>
            <a:r>
              <a:rPr lang="fr-FR" b="1" dirty="0" smtClean="0"/>
              <a:t>Processus de Bologne </a:t>
            </a:r>
            <a:r>
              <a:rPr lang="fr-FR" dirty="0" smtClean="0"/>
              <a:t>: promotion de l’autonomie et de la responsabilité des acteurs face aux </a:t>
            </a:r>
            <a:r>
              <a:rPr lang="fr-FR" b="1" dirty="0" smtClean="0"/>
              <a:t>systèmes traditionnellement inscrits dans des schémas de gestion top-down</a:t>
            </a:r>
            <a:endParaRPr lang="fr-FR" b="1" dirty="0"/>
          </a:p>
        </p:txBody>
      </p:sp>
      <p:pic>
        <p:nvPicPr>
          <p:cNvPr id="5122" name="Picture 2" descr="https://encrypted-tbn1.gstatic.com/images?q=tbn:ANd9GcQjqYpNEWbmYP0z8TvRfAQV7-9s_e3HPaV4cnxUo38C5t8i_jmPx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19600"/>
            <a:ext cx="2219325" cy="2057401"/>
          </a:xfrm>
          <a:prstGeom prst="rect">
            <a:avLst/>
          </a:prstGeom>
          <a:noFill/>
        </p:spPr>
      </p:pic>
      <p:sp>
        <p:nvSpPr>
          <p:cNvPr id="5124" name="AutoShape 4" descr="data:image/jpeg;base64,/9j/4AAQSkZJRgABAQAAAQABAAD/2wCEAAkGBhQSERUUExQWFRQSGBwXGBYXFR0eHRsdGBgaHBsXGBwaHCYgFx8lGRcYHy8gIycpLCwsHR4xNTAqNSYrLCkBCQoKDgwOGg8PGiwkHiQpKi0qKis0KTUuLCwsLCwtLC0sLCwtKjUsKS0sKSwsKi0sNCksLyksKSwqLzUsNSwpKf/AABEIAHgAeAMBIgACEQEDEQH/xAAbAAABBQEBAAAAAAAAAAAAAAAAAgMEBQYBB//EADQQAAIBAwIEBQIFBQADAQAAAAECEQADIRIxBAUGQRMiUWFxgaEyQpGxwQcUI1LRM3KCFf/EABkBAAIDAQAAAAAAAAAAAAAAAAABAgMEBf/EAC4RAAEEAQQABAUDBQAAAAAAAAEAAgMRBBIhMUEFUWFxEyKBsfDB4fEUIySR0f/aAAwDAQACEQMRAD8A2VFFFdhcZFVH/wC4q3HDtgQAAh37zv8AFW9UHF9ManJVwATMEHE75pG1Jtdq54fi0uToYNG8e9PVX8n5X4KkFtRYgnEDHp371YU0j6IrldooSRRRWX6m53k2kJEHzENBkfl2xFImkwLVnx3UVq2YDBjBkKZ+BIxv/NHLefI6y7W0PYa/+gd/c1h3ugiYHp+/8U1caQD6Y/So2VboFL02xxSPOhlaN9JB/akcXxyWtOskBjpBgnPvG1eeCxetNIW4hGJAP2IwRV+3NtHCovEF/FeWUj8S6T5GO3f9c07UdCf6m5w1hUtoxNwnUWJyADIBjBnb4FFY/jeOe6+u4ZYgCY9PiihTAXqtFFFSVCKKKIpWEIoop6xw+qfsaz5OTHjRmWU0NlOON0jtLeUzRS7tvSYms7zjqgWyyINTrifyg/zVkUzJWCRnB3HsgsIOk8qXz7mvg2yAf8j4UfzWDvXJPt2p3iOLZyXYyzHf4Hb07VK5Byjx7mfwJls5zMAfpU1YBpClcJ06G4Y3XuBJEjGMbSfc1QqcEe01fdV8aVYcOo027YBgd5EiazwYzikgLQ9M9QC0rpcciY0FpIB2gxsNjj3qB1FzTxnytuUxrQkhh8n0z2pjg+FXxgt3yK3cyMEbg/sdqi8bwxtuyGCVMSNvkUI2tMk1yuE0UKS9foopVq3qMd6UsrYmF7zQHJWdrS40EkVOthdI2MbE+tQ3tEROJ7VRcT1YgA0AtBMjYj3HzXJz8QeJRsMcpABuxVHkH38uaq1qgeYSbbvXam805l4RAgFnOASAMfiJYmAM1YcHxmJmQR2aRPz3rI9UWZuLcZX0aQGMDvkAH19a03CWVVFCCFjA+c5963y40c8XwpQCPzjyVQeWHU3lSLl0tvWX5By1bvFXGZrel9am0WGo6p7DAg5kGtNVOP7fh+IUqn+a5sB21GCc4Xv+lUZeIXYrocc6djVfYeX6dKcMtSan7qn6v5QnDC2ltCFOTcYyWP8Ar6CB27/Sk9F8eA7WiD5/MD/6gzNQ+qg6X3Us2l4cCTGfbbea03TnJhatI4XU90TrA2VhOZ2jvSxv8SJseRIC7f5j332fzrbicn9wksG3kq3qTpy7dveIhUqQBkxGkd53quHI7FtHZ+JVmAwLY1QZ3iZb7VpeacbZZm4e5c060JIxGcjzHYwNq89BEMAf+4roFUtulZc15941pbZUEof/ACEQSBtj8uNxPaoHL+AN99IYBoJGoxJ9JNMG/wCXTAgGZjORtPp7U0TQpUlXV0kg7gwfpiimiaKE17JT3DX9J7R8UxXSKz5eNFlRGGXgg/yPZVRSOjdram+bu7ofChbm0n0/g1neX9PvburduusLLEzJnbJPzvWlpni1uFYtsqt6sCf5++fipwY8ePGI4x8o4Fk/dN0jnmz2sp1Lz1Lo8NBIUzr9cflH81o+R3CeHtlsnT9u0/SKouY9J3WYsGtkxsF0SfjafrUzlzWeDQi40XGAZ1mT3iIwBVyRoigtBVBx6J/fW9REm35QwkE6jiOxjb3qh5l1DcuSZ0rJgKxyCI0mMEY/eqV7xJySSNpJoJtNra3W+PJVvXUe8RcKLDJECZJEwcY3Wr48xtKFsyqsVwgIkAeg+leTcNxbIH0sV1CDBjEif4pHDWWu3FQHzOdIk9ztJrlZ3h8OSWSSkjQbuz0P9bHe/TyWmKRzLDe9lb9WXQ3EMUbUAAGx3GDGM1SeJie/Yx+v708eCurJKMPDYBiQYBmIM4me1RnUk/t8V0Wua7g2q6pd1TjE9qZNLVDMkYGTI7VxoM7z79/p2qSSaJorhopoXtCx329qm3o04iSME7xUGo3HcyS0AbjROB9Owj5rlZ/hpypo5NZAb1tR467BreyiGf4bS2rtSar+cpe0arLQUklSPxD0+1SuH4tHEoyt3wQf1G4p6uxys42KwXGdU3nMqfDlQCF+uRO29VD32J1Ekn1Jn9ZpXGafEfT+EMYzOJx80wTUFennYEADeSY/5Ueae06cEEk1x7AHc5G0Cf3oTSXcKSAN/U7irLp3i7Nu6rPaNwhljzxpyMxENB9TVW7nYA/pn3+9PcRwjKqMQQr/AIdI3KmCBHee1Z8hjJWGN5rVtyR9qU2Eg2OlsOu+a2ro8JbjK9hpjSdDGM5Hcf8AawN1pJPrT7kqWDKQdjM6pOczUfUvoT87fas/h2EzCgELCSPWu+f+9qcshkdqKSWpBNPlNRgDfIgfY1IudP8AEAKfCbzgsABJgAGTG2/et6pUE3j6n9aK1HTvRocC5xDAJOEDL5o/2IOB7DNdp0kXBb6oHF8rPEXVRkmyEbU/+rH8JX1Ijb3qVxLQjGQIBMnYQDk1guU84azeF5izZM5OcHf9RWTxBsz8d7YDTqNftuKPkUY+kPBfwpfPOW/2LoEdjdI1F4gRsFA7++fSm06uveGyNBLAgPEET8b/ADULmHPb18RdbUAZEgYn0MSBUbg+Be82m2pYjMD0kCfjNLEE0UAGS4F3Z6O/sK9lZJpc75BsmGU1I43lN20AbltlBzPb6kbfWtPwHRWnSXuHGSqgRO8An94rUMJ+tbQFQXALznhORcRdUFEIXTIJMTntO81B4TgS99bTHQS2kz2zn616Vxty4DbFtQdTgNP5Vgkn7RWa6n6aJuC9bBYOw1oNxkZWOx+1RcQ0EnpSa6yoPO+Q/wBuysdRtM2kQ2dpzKxJzG9arknO+ETgwwJtqHKA3BqYPE6hG+DPapvE8uRbYt3mDqSEXXkufy//AFHf2mslz/pRkBeyZtrLaCSdJxLD/bA+wrhZMGP4zC0xvOkHr24o7Xv61uFqZI/HcQ4brM8wXztDi5BJ1Ls0515zJ7g1Bp5BDA6h8+v/ACkMzentt9prttFABUFW3THLjevohUaV87TP4VO3uZIr0ni+FW4hRhKtuM/wayH9Pntg3FJHjEiJ30+inc53+labnHOrfDW9bnvAUbk+lWBUvu9kzyTp63wyBR52mSxHf1UGdGPSuVl7n9SX1CLKhe4LEk/BxH6UUWEi1xW8uWwwIIBBwQe/zWX6h6a/AeHt5khgDjaQcnHelJ1yve0w+GB/gVR8X1Jde8LoOnR+FdwB3B9Z7mgptBCZ4jkd9CAbTZwIE/ttWz6O6eFltb6hdIKxI0wYmI3+tVHAdcYPipJAkFO/yCfimr/XzwdFtVPYlicfECsWfi/1UDodRFjr9fRXxSFjw6ltuOthmUhsL2Bj6MO4osWpIA7VgB13egeW3Pcwc/fFTD/UEY/wn38/f28v71GLEMOL8CN24BAJH3oiz6/VRc7XJrcPoFqOa8kXxrV0BmKmPxQqiCdRHc5gfNSUcjYxWdb+oKPdCBH0uYJxidoUSWq240XWtzaIR8GHWe34TnB981V4djzjG0ZhD3Hm9/oRVbfW+VLIc3XcewTHWPEubBKhGVMtOoMNvOjKZUiT9K5w9i41ll8UXFe3CXCufMIloww7zg9s1E5c1+/4qcSPDCsohBGoZJGr8wONqvhWrEw4cRmiEUPzdVyyuebdyvI7/D+FdFu6CNDAOQMxP5Z3xJBre8s6PsKg1jxWOdbagYOwicYpjrHgGOi6llLpXDAqxOnfEHYZ98irjlNgqklp1+YD0BA2JyR3znOc1prdIu+W1huO5qeEZra8PZUnzBmBZobYkk4PeO1Zd3kknc+1ehdY9KteK3LIl9m1PuMaYnGDOPespwHSV+7da2V8MoJJcHT2gSAQd+1KqUgQRarL3DwiMGB1zInKkHYj4giuVf8ABdBXzd03QEtqfNcBBn00+s7VymiwohNJmiihCUVgGSNtpzvTJNFFCaSTXFWTRRSQpfKODa9fVUcIxyGJ20+kbnFeqosASZxk+vvRRUgqpEqiiipKtFMcQtz8jJ2wyk/OQw9qKKEBO6ZGYP07+tKoooQodzloa8LrM5KjypqIUH/aBufmaKKKSCV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126" name="AutoShape 6" descr="data:image/jpeg;base64,/9j/4AAQSkZJRgABAQAAAQABAAD/2wCEAAkGBhQSERUUExQWFRQSGBwXGBYXFR0eHRsdGBgaHBsXGBwaHCYgFx8lGRcYHy8gIycpLCwsHR4xNTAqNSYrLCkBCQoKDgwOGg8PGiwkHiQpKi0qKis0KTUuLCwsLCwtLC0sLCwtKjUsKS0sKSwsKi0sNCksLyksKSwqLzUsNSwpKf/AABEIAHgAeAMBIgACEQEDEQH/xAAbAAABBQEBAAAAAAAAAAAAAAAAAgMEBQYBB//EADQQAAIBAwIEBQIFBQADAQAAAAECEQADIRIxBAUGQRMiUWFxgaEyQpGxwQcUI1LRM3KCFf/EABkBAAIDAQAAAAAAAAAAAAAAAAABAgMEBf/EAC4RAAEEAQQABAUDBQAAAAAAAAEAAgMRBBIhMUEFUWFxEyKBsfDB4fEUIySR0f/aAAwDAQACEQMRAD8A2VFFFdhcZFVH/wC4q3HDtgQAAh37zv8AFW9UHF9ManJVwATMEHE75pG1Jtdq54fi0uToYNG8e9PVX8n5X4KkFtRYgnEDHp371YU0j6IrldooSRRRWX6m53k2kJEHzENBkfl2xFImkwLVnx3UVq2YDBjBkKZ+BIxv/NHLefI6y7W0PYa/+gd/c1h3ugiYHp+/8U1caQD6Y/So2VboFL02xxSPOhlaN9JB/akcXxyWtOskBjpBgnPvG1eeCxetNIW4hGJAP2IwRV+3NtHCovEF/FeWUj8S6T5GO3f9c07UdCf6m5w1hUtoxNwnUWJyADIBjBnb4FFY/jeOe6+u4ZYgCY9PiihTAXqtFFFSVCKKKIpWEIoop6xw+qfsaz5OTHjRmWU0NlOON0jtLeUzRS7tvSYms7zjqgWyyINTrifyg/zVkUzJWCRnB3HsgsIOk8qXz7mvg2yAf8j4UfzWDvXJPt2p3iOLZyXYyzHf4Hb07VK5Byjx7mfwJls5zMAfpU1YBpClcJ06G4Y3XuBJEjGMbSfc1QqcEe01fdV8aVYcOo027YBgd5EiazwYzikgLQ9M9QC0rpcciY0FpIB2gxsNjj3qB1FzTxnytuUxrQkhh8n0z2pjg+FXxgt3yK3cyMEbg/sdqi8bwxtuyGCVMSNvkUI2tMk1yuE0UKS9foopVq3qMd6UsrYmF7zQHJWdrS40EkVOthdI2MbE+tQ3tEROJ7VRcT1YgA0AtBMjYj3HzXJz8QeJRsMcpABuxVHkH38uaq1qgeYSbbvXam805l4RAgFnOASAMfiJYmAM1YcHxmJmQR2aRPz3rI9UWZuLcZX0aQGMDvkAH19a03CWVVFCCFjA+c5963y40c8XwpQCPzjyVQeWHU3lSLl0tvWX5By1bvFXGZrel9am0WGo6p7DAg5kGtNVOP7fh+IUqn+a5sB21GCc4Xv+lUZeIXYrocc6djVfYeX6dKcMtSan7qn6v5QnDC2ltCFOTcYyWP8Ar6CB27/Sk9F8eA7WiD5/MD/6gzNQ+qg6X3Us2l4cCTGfbbea03TnJhatI4XU90TrA2VhOZ2jvSxv8SJseRIC7f5j332fzrbicn9wksG3kq3qTpy7dveIhUqQBkxGkd53quHI7FtHZ+JVmAwLY1QZ3iZb7VpeacbZZm4e5c060JIxGcjzHYwNq89BEMAf+4roFUtulZc15941pbZUEof/ACEQSBtj8uNxPaoHL+AN99IYBoJGoxJ9JNMG/wCXTAgGZjORtPp7U0TQpUlXV0kg7gwfpiimiaKE17JT3DX9J7R8UxXSKz5eNFlRGGXgg/yPZVRSOjdram+bu7ofChbm0n0/g1neX9PvburduusLLEzJnbJPzvWlpni1uFYtsqt6sCf5++fipwY8ePGI4x8o4Fk/dN0jnmz2sp1Lz1Lo8NBIUzr9cflH81o+R3CeHtlsnT9u0/SKouY9J3WYsGtkxsF0SfjafrUzlzWeDQi40XGAZ1mT3iIwBVyRoigtBVBx6J/fW9REm35QwkE6jiOxjb3qh5l1DcuSZ0rJgKxyCI0mMEY/eqV7xJySSNpJoJtNra3W+PJVvXUe8RcKLDJECZJEwcY3Wr48xtKFsyqsVwgIkAeg+leTcNxbIH0sV1CDBjEif4pHDWWu3FQHzOdIk9ztJrlZ3h8OSWSSkjQbuz0P9bHe/TyWmKRzLDe9lb9WXQ3EMUbUAAGx3GDGM1SeJie/Yx+v708eCurJKMPDYBiQYBmIM4me1RnUk/t8V0Wua7g2q6pd1TjE9qZNLVDMkYGTI7VxoM7z79/p2qSSaJorhopoXtCx329qm3o04iSME7xUGo3HcyS0AbjROB9Owj5rlZ/hpypo5NZAb1tR467BreyiGf4bS2rtSar+cpe0arLQUklSPxD0+1SuH4tHEoyt3wQf1G4p6uxys42KwXGdU3nMqfDlQCF+uRO29VD32J1Ekn1Jn9ZpXGafEfT+EMYzOJx80wTUFennYEADeSY/5Ueae06cEEk1x7AHc5G0Cf3oTSXcKSAN/U7irLp3i7Nu6rPaNwhljzxpyMxENB9TVW7nYA/pn3+9PcRwjKqMQQr/AIdI3KmCBHee1Z8hjJWGN5rVtyR9qU2Eg2OlsOu+a2ro8JbjK9hpjSdDGM5Hcf8AawN1pJPrT7kqWDKQdjM6pOczUfUvoT87fas/h2EzCgELCSPWu+f+9qcshkdqKSWpBNPlNRgDfIgfY1IudP8AEAKfCbzgsABJgAGTG2/et6pUE3j6n9aK1HTvRocC5xDAJOEDL5o/2IOB7DNdp0kXBb6oHF8rPEXVRkmyEbU/+rH8JX1Ijb3qVxLQjGQIBMnYQDk1guU84azeF5izZM5OcHf9RWTxBsz8d7YDTqNftuKPkUY+kPBfwpfPOW/2LoEdjdI1F4gRsFA7++fSm06uveGyNBLAgPEET8b/ADULmHPb18RdbUAZEgYn0MSBUbg+Be82m2pYjMD0kCfjNLEE0UAGS4F3Z6O/sK9lZJpc75BsmGU1I43lN20AbltlBzPb6kbfWtPwHRWnSXuHGSqgRO8An94rUMJ+tbQFQXALznhORcRdUFEIXTIJMTntO81B4TgS99bTHQS2kz2zn616Vxty4DbFtQdTgNP5Vgkn7RWa6n6aJuC9bBYOw1oNxkZWOx+1RcQ0EnpSa6yoPO+Q/wBuysdRtM2kQ2dpzKxJzG9arknO+ETgwwJtqHKA3BqYPE6hG+DPapvE8uRbYt3mDqSEXXkufy//AFHf2mslz/pRkBeyZtrLaCSdJxLD/bA+wrhZMGP4zC0xvOkHr24o7Xv61uFqZI/HcQ4brM8wXztDi5BJ1Ls0515zJ7g1Bp5BDA6h8+v/ACkMzentt9prttFABUFW3THLjevohUaV87TP4VO3uZIr0ni+FW4hRhKtuM/wayH9Pntg3FJHjEiJ30+inc53+labnHOrfDW9bnvAUbk+lWBUvu9kzyTp63wyBR52mSxHf1UGdGPSuVl7n9SX1CLKhe4LEk/BxH6UUWEi1xW8uWwwIIBBwQe/zWX6h6a/AeHt5khgDjaQcnHelJ1yve0w+GB/gVR8X1Jde8LoOnR+FdwB3B9Z7mgptBCZ4jkd9CAbTZwIE/ttWz6O6eFltb6hdIKxI0wYmI3+tVHAdcYPipJAkFO/yCfimr/XzwdFtVPYlicfECsWfi/1UDodRFjr9fRXxSFjw6ltuOthmUhsL2Bj6MO4osWpIA7VgB13egeW3Pcwc/fFTD/UEY/wn38/f28v71GLEMOL8CN24BAJH3oiz6/VRc7XJrcPoFqOa8kXxrV0BmKmPxQqiCdRHc5gfNSUcjYxWdb+oKPdCBH0uYJxidoUSWq240XWtzaIR8GHWe34TnB981V4djzjG0ZhD3Hm9/oRVbfW+VLIc3XcewTHWPEubBKhGVMtOoMNvOjKZUiT9K5w9i41ll8UXFe3CXCufMIloww7zg9s1E5c1+/4qcSPDCsohBGoZJGr8wONqvhWrEw4cRmiEUPzdVyyuebdyvI7/D+FdFu6CNDAOQMxP5Z3xJBre8s6PsKg1jxWOdbagYOwicYpjrHgGOi6llLpXDAqxOnfEHYZ98irjlNgqklp1+YD0BA2JyR3znOc1prdIu+W1huO5qeEZra8PZUnzBmBZobYkk4PeO1Zd3kknc+1ehdY9KteK3LIl9m1PuMaYnGDOPespwHSV+7da2V8MoJJcHT2gSAQd+1KqUgQRarL3DwiMGB1zInKkHYj4giuVf8ABdBXzd03QEtqfNcBBn00+s7VymiwohNJmiihCUVgGSNtpzvTJNFFCaSTXFWTRRSQpfKODa9fVUcIxyGJ20+kbnFeqosASZxk+vvRRUgqpEqiiipKtFMcQtz8jJ2wyk/OQw9qKKEBO6ZGYP07+tKoooQodzloa8LrM5KjypqIUH/aBufmaKKKSCV//9k=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 rot="1800000">
            <a:off x="2562225" y="1387475"/>
            <a:ext cx="4572000" cy="3460750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5053013" y="1125538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dirty="0"/>
              <a:t>Ministries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-180975" y="2865438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dirty="0"/>
              <a:t>Higher education institutions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5364163" y="5765800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dirty="0"/>
              <a:t>Agencies</a:t>
            </a:r>
          </a:p>
        </p:txBody>
      </p:sp>
      <p:sp>
        <p:nvSpPr>
          <p:cNvPr id="34842" name="Line 8"/>
          <p:cNvSpPr>
            <a:spLocks noChangeShapeType="1"/>
          </p:cNvSpPr>
          <p:nvPr/>
        </p:nvSpPr>
        <p:spPr bwMode="auto">
          <a:xfrm rot="1800000" flipV="1">
            <a:off x="3669616" y="2530475"/>
            <a:ext cx="4572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40" name="Line 11"/>
          <p:cNvSpPr>
            <a:spLocks noChangeShapeType="1"/>
          </p:cNvSpPr>
          <p:nvPr/>
        </p:nvSpPr>
        <p:spPr bwMode="auto">
          <a:xfrm rot="1800000">
            <a:off x="5318809" y="3286125"/>
            <a:ext cx="4572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38" name="Line 14"/>
          <p:cNvSpPr>
            <a:spLocks noChangeShapeType="1"/>
          </p:cNvSpPr>
          <p:nvPr/>
        </p:nvSpPr>
        <p:spPr bwMode="auto">
          <a:xfrm rot="1800000">
            <a:off x="3592513" y="4286715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6227763" y="6092825"/>
            <a:ext cx="2514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i="1" dirty="0"/>
              <a:t>Independence</a:t>
            </a:r>
          </a:p>
          <a:p>
            <a:pPr eaLnBrk="0" hangingPunct="0">
              <a:spcBef>
                <a:spcPct val="15000"/>
              </a:spcBef>
            </a:pPr>
            <a:r>
              <a:rPr lang="en-GB" sz="1400" i="1" dirty="0"/>
              <a:t>Operational autonomy</a:t>
            </a:r>
            <a:endParaRPr lang="en-GB" sz="1400" dirty="0"/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152400" y="3500438"/>
            <a:ext cx="2043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i="1" dirty="0"/>
              <a:t>Institutional autonomy</a:t>
            </a:r>
            <a:endParaRPr lang="en-GB" sz="1400" dirty="0"/>
          </a:p>
        </p:txBody>
      </p:sp>
      <p:sp>
        <p:nvSpPr>
          <p:cNvPr id="34831" name="Text Box 17"/>
          <p:cNvSpPr txBox="1">
            <a:spLocks noChangeArrowheads="1"/>
          </p:cNvSpPr>
          <p:nvPr/>
        </p:nvSpPr>
        <p:spPr bwMode="auto">
          <a:xfrm>
            <a:off x="5988050" y="1484313"/>
            <a:ext cx="18240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i="1" dirty="0"/>
              <a:t>National policies</a:t>
            </a:r>
          </a:p>
          <a:p>
            <a:pPr eaLnBrk="0" hangingPunct="0"/>
            <a:r>
              <a:rPr lang="en-GB" sz="1600" i="1" dirty="0"/>
              <a:t>Citizen protection</a:t>
            </a:r>
          </a:p>
        </p:txBody>
      </p:sp>
      <p:sp>
        <p:nvSpPr>
          <p:cNvPr id="34832" name="Rectangle 18"/>
          <p:cNvSpPr>
            <a:spLocks noChangeArrowheads="1"/>
          </p:cNvSpPr>
          <p:nvPr/>
        </p:nvSpPr>
        <p:spPr bwMode="auto">
          <a:xfrm>
            <a:off x="152400" y="152400"/>
            <a:ext cx="87630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b="1" dirty="0"/>
          </a:p>
        </p:txBody>
      </p:sp>
      <p:sp>
        <p:nvSpPr>
          <p:cNvPr id="34833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0"/>
            <a:ext cx="52578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b="1" dirty="0" smtClean="0">
                <a:latin typeface="Verdana" charset="0"/>
              </a:rPr>
              <a:t>Higher education governance and national QA systems</a:t>
            </a:r>
          </a:p>
        </p:txBody>
      </p:sp>
      <p:sp>
        <p:nvSpPr>
          <p:cNvPr id="34835" name="ZoneTexte 26"/>
          <p:cNvSpPr txBox="1">
            <a:spLocks noChangeArrowheads="1"/>
          </p:cNvSpPr>
          <p:nvPr/>
        </p:nvSpPr>
        <p:spPr bwMode="auto">
          <a:xfrm>
            <a:off x="838200" y="609600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1200" dirty="0" smtClean="0"/>
              <a:t>Source: B</a:t>
            </a:r>
            <a:r>
              <a:rPr lang="fr-FR" sz="1200" dirty="0"/>
              <a:t>. </a:t>
            </a:r>
            <a:r>
              <a:rPr lang="fr-FR" sz="1200" dirty="0" smtClean="0"/>
              <a:t>Curvale, </a:t>
            </a:r>
            <a:r>
              <a:rPr lang="en-US" sz="1200" dirty="0" smtClean="0">
                <a:ea typeface="ＭＳ Ｐゴシック" charset="-128"/>
              </a:rPr>
              <a:t>CIEP, April 2012</a:t>
            </a:r>
          </a:p>
          <a:p>
            <a:pPr algn="r"/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2400" y="16002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garantie de la qualité permet d’organiser les relations entre différents acteurs du système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La garantie de la qualité dans l’enseignement supérieur: </a:t>
            </a:r>
            <a:r>
              <a:rPr lang="fr-FR" sz="3200" b="1" u="sng" dirty="0" smtClean="0"/>
              <a:t>un moyen d’améliorer la qualité et la capacité à évoluer</a:t>
            </a:r>
            <a:endParaRPr lang="fr-FR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763963"/>
          </a:xfrm>
        </p:spPr>
        <p:txBody>
          <a:bodyPr>
            <a:noAutofit/>
          </a:bodyPr>
          <a:lstStyle/>
          <a:p>
            <a:r>
              <a:rPr lang="fr-FR" sz="2200" dirty="0" smtClean="0"/>
              <a:t>2) La garantie de la qualité </a:t>
            </a:r>
            <a:r>
              <a:rPr lang="fr-FR" sz="2200" b="1" dirty="0" smtClean="0"/>
              <a:t>n’est pas qu’un ensemble de</a:t>
            </a:r>
            <a:r>
              <a:rPr lang="fr-FR" sz="2200" dirty="0" smtClean="0"/>
              <a:t> </a:t>
            </a:r>
            <a:r>
              <a:rPr lang="fr-FR" sz="2200" b="1" dirty="0" smtClean="0"/>
              <a:t>procédures</a:t>
            </a:r>
            <a:r>
              <a:rPr lang="fr-FR" sz="2200" dirty="0" smtClean="0"/>
              <a:t>: évaluation interne, evaluation externe et évaluation des agences d’évaluation, …</a:t>
            </a:r>
          </a:p>
          <a:p>
            <a:endParaRPr lang="fr-FR" sz="2200" dirty="0" smtClean="0"/>
          </a:p>
          <a:p>
            <a:r>
              <a:rPr lang="fr-FR" sz="2200" dirty="0" smtClean="0"/>
              <a:t>… mais une </a:t>
            </a:r>
            <a:r>
              <a:rPr lang="fr-FR" sz="2200" b="1" dirty="0" smtClean="0"/>
              <a:t>approche qui vise à améliorer la qualité </a:t>
            </a:r>
            <a:r>
              <a:rPr lang="fr-FR" sz="2200" dirty="0" smtClean="0"/>
              <a:t>et la </a:t>
            </a:r>
            <a:r>
              <a:rPr lang="fr-FR" sz="2200" b="1" dirty="0" smtClean="0"/>
              <a:t>capacité du système à évoluer </a:t>
            </a:r>
            <a:r>
              <a:rPr lang="fr-FR" sz="2200" dirty="0" smtClean="0"/>
              <a:t>dans le temps, en mettant l’accent sur les objectifs</a:t>
            </a:r>
          </a:p>
          <a:p>
            <a:endParaRPr lang="fr-FR" sz="2200" dirty="0" smtClean="0"/>
          </a:p>
          <a:p>
            <a:r>
              <a:rPr lang="fr-FR" sz="2200" dirty="0" smtClean="0"/>
              <a:t>Il reste encore des progrès à faire.  Mieux comprendre la </a:t>
            </a:r>
            <a:r>
              <a:rPr lang="fr-FR" sz="2200" b="1" dirty="0" smtClean="0"/>
              <a:t>culture de la qualité</a:t>
            </a:r>
            <a:r>
              <a:rPr lang="fr-FR" sz="2200" dirty="0" smtClean="0"/>
              <a:t>.</a:t>
            </a:r>
            <a:endParaRPr lang="fr-FR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La garantie de la qualité dans l’enseignement supérier: </a:t>
            </a:r>
            <a:r>
              <a:rPr lang="fr-FR" sz="3200" b="1" u="sng" dirty="0" smtClean="0"/>
              <a:t>un moyen de renforcer le dialogue interne et externe</a:t>
            </a:r>
            <a:endParaRPr lang="fr-FR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2) La garantie de la qualité est un moyen de promouvoir un meilleur dialogue entre acteurs de </a:t>
            </a:r>
            <a:r>
              <a:rPr lang="fr-FR" b="1" dirty="0" smtClean="0"/>
              <a:t>l’enseignement supérieur </a:t>
            </a:r>
            <a:r>
              <a:rPr lang="fr-FR" dirty="0" smtClean="0"/>
              <a:t>et de </a:t>
            </a:r>
            <a:r>
              <a:rPr lang="fr-FR" b="1" dirty="0" smtClean="0"/>
              <a:t>la société dans son ensemble</a:t>
            </a:r>
            <a:r>
              <a:rPr lang="fr-FR" dirty="0" smtClean="0"/>
              <a:t>,</a:t>
            </a:r>
          </a:p>
          <a:p>
            <a:endParaRPr lang="fr-FR" dirty="0" smtClean="0"/>
          </a:p>
          <a:p>
            <a:r>
              <a:rPr lang="fr-FR" dirty="0" smtClean="0"/>
              <a:t>… elle introduit de </a:t>
            </a:r>
            <a:r>
              <a:rPr lang="fr-FR" b="1" dirty="0" smtClean="0"/>
              <a:t>bonnes pratiques </a:t>
            </a:r>
            <a:r>
              <a:rPr lang="fr-FR" dirty="0" smtClean="0"/>
              <a:t>qui pourraient être transférées à d’autres domaines sociaux et économiques dans ces pays en transition.</a:t>
            </a:r>
          </a:p>
          <a:p>
            <a:endParaRPr lang="fr-FR" dirty="0" smtClean="0"/>
          </a:p>
          <a:p>
            <a:r>
              <a:rPr lang="fr-FR" dirty="0" smtClean="0"/>
              <a:t>Il est important de tenir compte de cet aspect dans la méthodologie des projets européens.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Programme Tempus PICQA en Arménie et en Géorgie, 2011 – 2013, 1,2 million d’euros, financement de l’UE  </a:t>
            </a:r>
            <a:endParaRPr lang="fr-F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3nxvRMYZjCvTCtNKCio8xID6pNjVUVMPRP641VzMPlFevyCc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0057" y="990600"/>
            <a:ext cx="2760452" cy="1828800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TRkLIy8_vW8_1g_CB5dZdGGdG_Oq4LHLC9QrXIc02knX6ex9Z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962400"/>
            <a:ext cx="3265712" cy="228600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762000"/>
            <a:ext cx="5410200" cy="2620962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Savoir se saisir pleinement de l’autonomie et l’utiliser à bon escient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latin typeface="+mj-lt"/>
                <a:ea typeface="+mj-ea"/>
                <a:cs typeface="+mj-cs"/>
              </a:rPr>
              <a:t>Le rôle du Ministère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latin typeface="+mj-lt"/>
                <a:ea typeface="+mj-ea"/>
                <a:cs typeface="+mj-cs"/>
              </a:rPr>
              <a:t>Le rôle des établissements?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latin typeface="+mj-lt"/>
                <a:ea typeface="+mj-ea"/>
                <a:cs typeface="+mj-cs"/>
              </a:rPr>
              <a:t>Le rôle d’autres acteurs de l’enseignement supérieur ou/et de la société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489</Words>
  <Application>Microsoft Office PowerPoint</Application>
  <PresentationFormat>Affichage à l'écran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Городская</vt:lpstr>
      <vt:lpstr>Les projets européens en garantie de la qualité:   de nouvelles approches pour les systèmes d’enseignement supérieur dans les pays en transition </vt:lpstr>
      <vt:lpstr>La garantie de la qualité dans l’enseignement supérieur: 3 types d’impact </vt:lpstr>
      <vt:lpstr>La garantie de la qualité dans l’enseignement supérieur: un moyen de développer la responsabilité individuelle et la démocratie  </vt:lpstr>
      <vt:lpstr>Les projets européens en garantie de la qualité : de nouvelles approches pour les systèmes d’enseignement supérieur dans les pays en transition </vt:lpstr>
      <vt:lpstr>Higher education governance and national QA systems</vt:lpstr>
      <vt:lpstr>La garantie de la qualité dans l’enseignement supérieur: un moyen d’améliorer la qualité et la capacité à évoluer</vt:lpstr>
      <vt:lpstr>La garantie de la qualité dans l’enseignement supérier: un moyen de renforcer le dialogue interne et externe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lisa</dc:creator>
  <cp:lastModifiedBy>user</cp:lastModifiedBy>
  <cp:revision>73</cp:revision>
  <dcterms:created xsi:type="dcterms:W3CDTF">2012-11-25T20:51:01Z</dcterms:created>
  <dcterms:modified xsi:type="dcterms:W3CDTF">2013-02-18T19:34:36Z</dcterms:modified>
</cp:coreProperties>
</file>