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  <p:sldId id="263" r:id="rId9"/>
    <p:sldId id="265" r:id="rId10"/>
    <p:sldId id="266" r:id="rId11"/>
    <p:sldId id="270" r:id="rId12"/>
    <p:sldId id="271" r:id="rId13"/>
    <p:sldId id="272" r:id="rId14"/>
    <p:sldId id="268" r:id="rId15"/>
    <p:sldId id="269" r:id="rId16"/>
    <p:sldId id="273" r:id="rId17"/>
    <p:sldId id="275" r:id="rId18"/>
    <p:sldId id="276" r:id="rId19"/>
    <p:sldId id="274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462" autoAdjust="0"/>
  </p:normalViewPr>
  <p:slideViewPr>
    <p:cSldViewPr>
      <p:cViewPr varScale="1">
        <p:scale>
          <a:sx n="73" d="100"/>
          <a:sy n="7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Hárok1!$B$1</c:f>
              <c:strCache>
                <c:ptCount val="1"/>
                <c:pt idx="0">
                  <c:v>Formation superieure de la population slovaque (en %)</c:v>
                </c:pt>
              </c:strCache>
            </c:strRef>
          </c:tx>
          <c:cat>
            <c:numRef>
              <c:f>Hárok1!$A$2:$A$4</c:f>
              <c:numCache>
                <c:formatCode>General</c:formatCode>
                <c:ptCount val="3"/>
                <c:pt idx="0">
                  <c:v>1991</c:v>
                </c:pt>
                <c:pt idx="1">
                  <c:v>2001</c:v>
                </c:pt>
                <c:pt idx="2">
                  <c:v>2011</c:v>
                </c:pt>
              </c:numCache>
            </c:numRef>
          </c:cat>
          <c:val>
            <c:numRef>
              <c:f>Hárok1!$B$2:$B$4</c:f>
              <c:numCache>
                <c:formatCode>General</c:formatCode>
                <c:ptCount val="3"/>
                <c:pt idx="0">
                  <c:v>5.8</c:v>
                </c:pt>
                <c:pt idx="1">
                  <c:v>7.5</c:v>
                </c:pt>
                <c:pt idx="2">
                  <c:v>11.5</c:v>
                </c:pt>
              </c:numCache>
            </c:numRef>
          </c:val>
        </c:ser>
        <c:shape val="cylinder"/>
        <c:axId val="117861760"/>
        <c:axId val="117863552"/>
        <c:axId val="0"/>
      </c:bar3DChart>
      <c:catAx>
        <c:axId val="1178617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sk-SK"/>
          </a:p>
        </c:txPr>
        <c:crossAx val="117863552"/>
        <c:crosses val="autoZero"/>
        <c:auto val="1"/>
        <c:lblAlgn val="ctr"/>
        <c:lblOffset val="100"/>
      </c:catAx>
      <c:valAx>
        <c:axId val="1178635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sk-SK"/>
          </a:p>
        </c:txPr>
        <c:crossAx val="117861760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title>
      <c:tx>
        <c:rich>
          <a:bodyPr/>
          <a:lstStyle/>
          <a:p>
            <a:pPr algn="ctr">
              <a:defRPr sz="2800"/>
            </a:pPr>
            <a:r>
              <a:rPr lang="fr-FR" sz="2800" dirty="0" smtClean="0"/>
              <a:t>Travaillez-vous</a:t>
            </a:r>
            <a:r>
              <a:rPr lang="sk-SK" sz="2800" dirty="0" smtClean="0"/>
              <a:t> d</a:t>
            </a:r>
            <a:r>
              <a:rPr lang="fr-FR" sz="2800" baseline="0" dirty="0" smtClean="0"/>
              <a:t>ans </a:t>
            </a:r>
            <a:r>
              <a:rPr lang="fr-FR" sz="2800" baseline="0" dirty="0"/>
              <a:t>le </a:t>
            </a:r>
            <a:r>
              <a:rPr lang="fr-FR" sz="2800" baseline="0" dirty="0" smtClean="0"/>
              <a:t>domaine</a:t>
            </a:r>
            <a:r>
              <a:rPr lang="sk-SK" sz="2800" baseline="0" dirty="0" smtClean="0"/>
              <a:t>   </a:t>
            </a:r>
            <a:r>
              <a:rPr lang="fr-FR" sz="2800" baseline="0" dirty="0" smtClean="0"/>
              <a:t> </a:t>
            </a:r>
            <a:r>
              <a:rPr lang="sk-SK" sz="2800" baseline="0" dirty="0" smtClean="0"/>
              <a:t> </a:t>
            </a:r>
            <a:r>
              <a:rPr lang="fr-FR" sz="2800" baseline="0" dirty="0" smtClean="0"/>
              <a:t>étudié</a:t>
            </a:r>
            <a:r>
              <a:rPr lang="sk-SK" sz="2800" baseline="0" dirty="0" smtClean="0"/>
              <a:t> </a:t>
            </a:r>
            <a:r>
              <a:rPr lang="fr-FR" sz="2800" baseline="0" dirty="0" smtClean="0"/>
              <a:t>?</a:t>
            </a:r>
            <a:endParaRPr lang="sk-SK" sz="2800" dirty="0"/>
          </a:p>
        </c:rich>
      </c:tx>
      <c:layout>
        <c:manualLayout>
          <c:xMode val="edge"/>
          <c:yMode val="edge"/>
          <c:x val="0.10119222864126211"/>
          <c:y val="7.1387570693203409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'Hárok1'!$B$1</c:f>
              <c:strCache>
                <c:ptCount val="1"/>
                <c:pt idx="0">
                  <c:v>Predaj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3600" b="1">
                      <a:solidFill>
                        <a:srgbClr val="FFFF00"/>
                      </a:solidFill>
                    </a:defRPr>
                  </a:pPr>
                  <a:endParaRPr lang="sk-SK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3600" b="1">
                      <a:solidFill>
                        <a:srgbClr val="FFFF00"/>
                      </a:solidFill>
                    </a:defRPr>
                  </a:pPr>
                  <a:endParaRPr lang="sk-SK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3600" b="1">
                      <a:solidFill>
                        <a:srgbClr val="FFFF00"/>
                      </a:solidFill>
                    </a:defRPr>
                  </a:pPr>
                  <a:endParaRPr lang="sk-SK"/>
                </a:p>
              </c:txPr>
            </c:dLbl>
            <c:txPr>
              <a:bodyPr/>
              <a:lstStyle/>
              <a:p>
                <a:pPr>
                  <a:defRPr sz="1600" b="1">
                    <a:solidFill>
                      <a:srgbClr val="FFFF00"/>
                    </a:solidFill>
                  </a:defRPr>
                </a:pPr>
                <a:endParaRPr lang="sk-SK"/>
              </a:p>
            </c:txPr>
            <c:dLblPos val="ctr"/>
            <c:showVal val="1"/>
            <c:showLeaderLines val="1"/>
          </c:dLbls>
          <c:cat>
            <c:strRef>
              <c:f>'Hárok1'!$A$2:$A$4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Dans le domaine proche de mes études</c:v>
                </c:pt>
              </c:strCache>
            </c:strRef>
          </c:cat>
          <c:val>
            <c:numRef>
              <c:f>'Hárok1'!$B$2:$B$4</c:f>
              <c:numCache>
                <c:formatCode>0%</c:formatCode>
                <c:ptCount val="3"/>
                <c:pt idx="0">
                  <c:v>0.58000000000000007</c:v>
                </c:pt>
                <c:pt idx="1">
                  <c:v>0.2</c:v>
                </c:pt>
                <c:pt idx="2">
                  <c:v>0.22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87441210235904"/>
          <c:y val="0.28269341332333464"/>
          <c:w val="0.28042254564307684"/>
          <c:h val="0.60913750985340243"/>
        </c:manualLayout>
      </c:layout>
      <c:txPr>
        <a:bodyPr/>
        <a:lstStyle/>
        <a:p>
          <a:pPr>
            <a:defRPr sz="2000"/>
          </a:pPr>
          <a:endParaRPr lang="sk-SK"/>
        </a:p>
      </c:txPr>
    </c:legend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title>
      <c:tx>
        <c:rich>
          <a:bodyPr/>
          <a:lstStyle/>
          <a:p>
            <a:pPr>
              <a:defRPr sz="2800"/>
            </a:pPr>
            <a:r>
              <a:rPr lang="fr-FR" sz="2800" dirty="0"/>
              <a:t>Votre formation </a:t>
            </a:r>
            <a:r>
              <a:rPr lang="fr-FR" sz="2800" dirty="0" smtClean="0"/>
              <a:t>acquise</a:t>
            </a:r>
            <a:endParaRPr lang="sk-SK" sz="2800" dirty="0" smtClean="0"/>
          </a:p>
          <a:p>
            <a:pPr>
              <a:defRPr sz="2800"/>
            </a:pPr>
            <a:r>
              <a:rPr lang="fr-FR" sz="2800" dirty="0" smtClean="0"/>
              <a:t> </a:t>
            </a:r>
            <a:r>
              <a:rPr lang="fr-FR" sz="2800" dirty="0"/>
              <a:t>est une bonne base </a:t>
            </a:r>
            <a:r>
              <a:rPr lang="fr-FR" sz="2800" dirty="0" smtClean="0"/>
              <a:t>pour</a:t>
            </a:r>
            <a:r>
              <a:rPr lang="sk-SK" sz="2800" dirty="0" smtClean="0"/>
              <a:t> </a:t>
            </a:r>
            <a:r>
              <a:rPr lang="fr-FR" sz="2800" dirty="0" smtClean="0"/>
              <a:t>:</a:t>
            </a:r>
            <a:endParaRPr lang="sk-SK" sz="28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'Hárok1'!$B$1</c:f>
              <c:strCache>
                <c:ptCount val="1"/>
                <c:pt idx="0">
                  <c:v>Predaj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4000" b="1">
                      <a:solidFill>
                        <a:srgbClr val="FFFF00"/>
                      </a:solidFill>
                    </a:defRPr>
                  </a:pPr>
                  <a:endParaRPr lang="sk-SK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4000" b="1">
                      <a:solidFill>
                        <a:srgbClr val="FFFF00"/>
                      </a:solidFill>
                    </a:defRPr>
                  </a:pPr>
                  <a:endParaRPr lang="sk-SK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4000" b="1">
                      <a:solidFill>
                        <a:srgbClr val="FFFF00"/>
                      </a:solidFill>
                    </a:defRPr>
                  </a:pPr>
                  <a:endParaRPr lang="sk-SK"/>
                </a:p>
              </c:txPr>
            </c:dLbl>
            <c:txPr>
              <a:bodyPr/>
              <a:lstStyle/>
              <a:p>
                <a:pPr>
                  <a:defRPr sz="2800" b="1">
                    <a:solidFill>
                      <a:srgbClr val="FFFF00"/>
                    </a:solidFill>
                  </a:defRPr>
                </a:pPr>
                <a:endParaRPr lang="sk-SK"/>
              </a:p>
            </c:txPr>
            <c:dLblPos val="ctr"/>
            <c:showVal val="1"/>
            <c:showLeaderLines val="1"/>
          </c:dLbls>
          <c:cat>
            <c:strRef>
              <c:f>'Hárok1'!$A$2:$A$4</c:f>
              <c:strCache>
                <c:ptCount val="3"/>
                <c:pt idx="0">
                  <c:v>premier emploi</c:v>
                </c:pt>
                <c:pt idx="1">
                  <c:v>formation suivante</c:v>
                </c:pt>
                <c:pt idx="2">
                  <c:v>spécialisation dans mon emploi</c:v>
                </c:pt>
              </c:strCache>
            </c:strRef>
          </c:cat>
          <c:val>
            <c:numRef>
              <c:f>'Hárok1'!$B$2:$B$4</c:f>
              <c:numCache>
                <c:formatCode>0%</c:formatCode>
                <c:ptCount val="3"/>
                <c:pt idx="0">
                  <c:v>0.38000000000000034</c:v>
                </c:pt>
                <c:pt idx="1">
                  <c:v>0.36000000000000026</c:v>
                </c:pt>
                <c:pt idx="2">
                  <c:v>0.26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615662760634909"/>
          <c:y val="0.2964073950631001"/>
          <c:w val="0.28217674495677508"/>
          <c:h val="0.57105040455038625"/>
        </c:manualLayout>
      </c:layout>
      <c:txPr>
        <a:bodyPr/>
        <a:lstStyle/>
        <a:p>
          <a:pPr>
            <a:defRPr sz="1800"/>
          </a:pPr>
          <a:endParaRPr lang="sk-SK"/>
        </a:p>
      </c:txPr>
    </c:legend>
    <c:plotVisOnly val="1"/>
    <c:dispBlanksAs val="zero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title>
      <c:tx>
        <c:rich>
          <a:bodyPr/>
          <a:lstStyle/>
          <a:p>
            <a:pPr>
              <a:defRPr sz="2800"/>
            </a:pPr>
            <a:r>
              <a:rPr lang="fr-FR" sz="2800" dirty="0"/>
              <a:t>Suivez-vous une </a:t>
            </a:r>
            <a:r>
              <a:rPr lang="fr-FR" sz="2800" dirty="0" smtClean="0"/>
              <a:t>formation</a:t>
            </a:r>
            <a:endParaRPr lang="sk-SK" sz="2800" dirty="0" smtClean="0"/>
          </a:p>
          <a:p>
            <a:pPr>
              <a:defRPr sz="2800"/>
            </a:pPr>
            <a:r>
              <a:rPr lang="sk-SK" sz="2800" dirty="0" smtClean="0"/>
              <a:t>en </a:t>
            </a:r>
            <a:r>
              <a:rPr lang="sk-SK" sz="2800" dirty="0" err="1" smtClean="0"/>
              <a:t>ce</a:t>
            </a:r>
            <a:r>
              <a:rPr lang="sk-SK" sz="2800" dirty="0" smtClean="0"/>
              <a:t> moment </a:t>
            </a:r>
            <a:r>
              <a:rPr lang="fr-FR" sz="2800" dirty="0" smtClean="0"/>
              <a:t>?</a:t>
            </a:r>
            <a:endParaRPr lang="sk-SK" sz="28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Predaj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3600" b="1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sk-SK"/>
              </a:p>
            </c:txPr>
            <c:dLblPos val="ctr"/>
            <c:showVal val="1"/>
            <c:showLeaderLines val="1"/>
          </c:dLbls>
          <c:cat>
            <c:strRef>
              <c:f>Hárok1!$A$2:$A$7</c:f>
              <c:strCache>
                <c:ptCount val="6"/>
                <c:pt idx="0">
                  <c:v>pour augmenter ma qualification</c:v>
                </c:pt>
                <c:pt idx="1">
                  <c:v>formation supérieure</c:v>
                </c:pt>
                <c:pt idx="2">
                  <c:v>formation linguistique</c:v>
                </c:pt>
                <c:pt idx="3">
                  <c:v>coursus de spécialisation</c:v>
                </c:pt>
                <c:pt idx="4">
                  <c:v>je pense commencer un type de formation</c:v>
                </c:pt>
                <c:pt idx="5">
                  <c:v>je ne suis  aucun type de formation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0.17</c:v>
                </c:pt>
                <c:pt idx="1">
                  <c:v>0.14000000000000001</c:v>
                </c:pt>
                <c:pt idx="2">
                  <c:v>0.25</c:v>
                </c:pt>
                <c:pt idx="3">
                  <c:v>0.19</c:v>
                </c:pt>
                <c:pt idx="4">
                  <c:v>0.1</c:v>
                </c:pt>
                <c:pt idx="5">
                  <c:v>0.1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337193376981141"/>
          <c:y val="0.19512119981560158"/>
          <c:w val="0.3275055166284207"/>
          <c:h val="0.70919323140340773"/>
        </c:manualLayout>
      </c:layout>
      <c:spPr>
        <a:noFill/>
        <a:effectLst>
          <a:outerShdw blurRad="50800" dist="50800" dir="5400000" algn="ctr" rotWithShape="0">
            <a:srgbClr val="FFFF00"/>
          </a:outerShdw>
        </a:effectLst>
      </c:spPr>
      <c:txPr>
        <a:bodyPr/>
        <a:lstStyle/>
        <a:p>
          <a:pPr>
            <a:defRPr sz="1800"/>
          </a:pPr>
          <a:endParaRPr lang="sk-SK"/>
        </a:p>
      </c:txPr>
    </c:legend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title>
      <c:tx>
        <c:rich>
          <a:bodyPr/>
          <a:lstStyle/>
          <a:p>
            <a:pPr>
              <a:defRPr sz="2400"/>
            </a:pPr>
            <a:r>
              <a:rPr lang="fr-FR" sz="2400" dirty="0"/>
              <a:t>Avez-vous</a:t>
            </a:r>
            <a:r>
              <a:rPr lang="fr-FR" sz="2400" baseline="0" dirty="0"/>
              <a:t> changé votre lieu de vie à cause de votre enseignement </a:t>
            </a:r>
            <a:r>
              <a:rPr lang="fr-FR" sz="2400" baseline="0" dirty="0" smtClean="0"/>
              <a:t>supérieur? </a:t>
            </a:r>
            <a:endParaRPr lang="sk-SK" sz="24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'Hárok1'!$B$1</c:f>
              <c:strCache>
                <c:ptCount val="1"/>
                <c:pt idx="0">
                  <c:v>Predaj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3600" b="1">
                    <a:solidFill>
                      <a:srgbClr val="FFFF00"/>
                    </a:solidFill>
                  </a:defRPr>
                </a:pPr>
                <a:endParaRPr lang="sk-SK"/>
              </a:p>
            </c:txPr>
            <c:dLblPos val="ctr"/>
            <c:showVal val="1"/>
            <c:showLeaderLines val="1"/>
          </c:dLbls>
          <c:cat>
            <c:strRef>
              <c:f>'Hárok1'!$A$2:$A$5</c:f>
              <c:strCache>
                <c:ptCount val="4"/>
                <c:pt idx="0">
                  <c:v>Oui, mais je me suis instalé dans une région différente</c:v>
                </c:pt>
                <c:pt idx="1">
                  <c:v>Oui, mais je me suis instalé dans la région d'étude</c:v>
                </c:pt>
                <c:pt idx="2">
                  <c:v>Non, j' ai fait mes études dans ma région natalle</c:v>
                </c:pt>
                <c:pt idx="3">
                  <c:v>Non, mais j'ai retourné dans ma région natalle</c:v>
                </c:pt>
              </c:strCache>
            </c:strRef>
          </c:cat>
          <c:val>
            <c:numRef>
              <c:f>'Hárok1'!$B$2:$B$5</c:f>
              <c:numCache>
                <c:formatCode>0%</c:formatCode>
                <c:ptCount val="4"/>
                <c:pt idx="0">
                  <c:v>0.34</c:v>
                </c:pt>
                <c:pt idx="1">
                  <c:v>0.21000000000000013</c:v>
                </c:pt>
                <c:pt idx="2">
                  <c:v>0.3300000000000004</c:v>
                </c:pt>
                <c:pt idx="3">
                  <c:v>0.12000000000000002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437571674772609"/>
          <c:y val="0.24069116841423749"/>
          <c:w val="0.34027777777777812"/>
          <c:h val="0.60580677415323081"/>
        </c:manualLayout>
      </c:layout>
      <c:txPr>
        <a:bodyPr/>
        <a:lstStyle/>
        <a:p>
          <a:pPr>
            <a:defRPr sz="1800"/>
          </a:pPr>
          <a:endParaRPr lang="sk-SK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autoTitleDeleted val="1"/>
    <c:view3D>
      <c:rotX val="1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Hárok1!$B$1</c:f>
              <c:strCache>
                <c:ptCount val="1"/>
                <c:pt idx="0">
                  <c:v>Nombre d'établissement superieures en Slovaquie</c:v>
                </c:pt>
              </c:strCache>
            </c:strRef>
          </c:tx>
          <c:cat>
            <c:numRef>
              <c:f>Hárok1!$A$2:$A$4</c:f>
              <c:numCache>
                <c:formatCode>General</c:formatCode>
                <c:ptCount val="3"/>
                <c:pt idx="0">
                  <c:v>1991</c:v>
                </c:pt>
                <c:pt idx="1">
                  <c:v>2000</c:v>
                </c:pt>
                <c:pt idx="2">
                  <c:v>2011</c:v>
                </c:pt>
              </c:numCache>
            </c:numRef>
          </c:cat>
          <c:val>
            <c:numRef>
              <c:f>Hárok1!$B$2:$B$4</c:f>
              <c:numCache>
                <c:formatCode>General</c:formatCode>
                <c:ptCount val="3"/>
                <c:pt idx="0">
                  <c:v>12</c:v>
                </c:pt>
                <c:pt idx="1">
                  <c:v>22</c:v>
                </c:pt>
                <c:pt idx="2">
                  <c:v>35</c:v>
                </c:pt>
              </c:numCache>
            </c:numRef>
          </c:val>
        </c:ser>
        <c:shape val="cylinder"/>
        <c:axId val="117891072"/>
        <c:axId val="117892608"/>
        <c:axId val="0"/>
      </c:bar3DChart>
      <c:catAx>
        <c:axId val="1178910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sk-SK"/>
          </a:p>
        </c:txPr>
        <c:crossAx val="117892608"/>
        <c:crosses val="autoZero"/>
        <c:auto val="1"/>
        <c:lblAlgn val="ctr"/>
        <c:lblOffset val="100"/>
      </c:catAx>
      <c:valAx>
        <c:axId val="1178926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sk-SK"/>
          </a:p>
        </c:txPr>
        <c:crossAx val="117891072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Hárok1!$B$1</c:f>
              <c:strCache>
                <c:ptCount val="1"/>
                <c:pt idx="0">
                  <c:v>Slovaquie</c:v>
                </c:pt>
              </c:strCache>
            </c:strRef>
          </c:tx>
          <c:cat>
            <c:numRef>
              <c:f>Hárok1!$A$2:$A$4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2005</c:v>
                </c:pt>
                <c:pt idx="2">
                  <c:v>2010</c:v>
                </c:pt>
              </c:numCache>
            </c:numRef>
          </c:cat>
          <c:val>
            <c:numRef>
              <c:f>Hárok1!$B$2:$B$4</c:f>
              <c:numCache>
                <c:formatCode>General</c:formatCode>
                <c:ptCount val="3"/>
                <c:pt idx="0">
                  <c:v>0.63000000000000045</c:v>
                </c:pt>
                <c:pt idx="1">
                  <c:v>0.51</c:v>
                </c:pt>
                <c:pt idx="2">
                  <c:v>0.63000000000000045</c:v>
                </c:pt>
              </c:numCache>
            </c:numRef>
          </c:val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UE</c:v>
                </c:pt>
              </c:strCache>
            </c:strRef>
          </c:tx>
          <c:cat>
            <c:numRef>
              <c:f>Hárok1!$A$2:$A$4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2005</c:v>
                </c:pt>
                <c:pt idx="2">
                  <c:v>2010</c:v>
                </c:pt>
              </c:numCache>
            </c:numRef>
          </c:cat>
          <c:val>
            <c:numRef>
              <c:f>Hárok1!$C$2:$C$4</c:f>
              <c:numCache>
                <c:formatCode>General</c:formatCode>
                <c:ptCount val="3"/>
                <c:pt idx="0">
                  <c:v>1.76</c:v>
                </c:pt>
                <c:pt idx="1">
                  <c:v>1.73</c:v>
                </c:pt>
                <c:pt idx="2">
                  <c:v>1.9100000000000001</c:v>
                </c:pt>
              </c:numCache>
            </c:numRef>
          </c:val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Pologne</c:v>
                </c:pt>
              </c:strCache>
            </c:strRef>
          </c:tx>
          <c:cat>
            <c:numRef>
              <c:f>Hárok1!$A$2:$A$4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2005</c:v>
                </c:pt>
                <c:pt idx="2">
                  <c:v>2010</c:v>
                </c:pt>
              </c:numCache>
            </c:numRef>
          </c:cat>
          <c:val>
            <c:numRef>
              <c:f>Hárok1!$D$2:$D$4</c:f>
              <c:numCache>
                <c:formatCode>General</c:formatCode>
                <c:ptCount val="3"/>
                <c:pt idx="0">
                  <c:v>0.62000000000000044</c:v>
                </c:pt>
                <c:pt idx="1">
                  <c:v>0.56999999999999995</c:v>
                </c:pt>
                <c:pt idx="2">
                  <c:v>0.74000000000000044</c:v>
                </c:pt>
              </c:numCache>
            </c:numRef>
          </c:val>
        </c:ser>
        <c:ser>
          <c:idx val="3"/>
          <c:order val="3"/>
          <c:tx>
            <c:strRef>
              <c:f>Hárok1!$E$1</c:f>
              <c:strCache>
                <c:ptCount val="1"/>
                <c:pt idx="0">
                  <c:v>Hongrie</c:v>
                </c:pt>
              </c:strCache>
            </c:strRef>
          </c:tx>
          <c:cat>
            <c:numRef>
              <c:f>Hárok1!$A$2:$A$4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2005</c:v>
                </c:pt>
                <c:pt idx="2">
                  <c:v>2010</c:v>
                </c:pt>
              </c:numCache>
            </c:numRef>
          </c:cat>
          <c:val>
            <c:numRef>
              <c:f>Hárok1!$E$2:$E$4</c:f>
              <c:numCache>
                <c:formatCode>General</c:formatCode>
                <c:ptCount val="3"/>
                <c:pt idx="0">
                  <c:v>0.92</c:v>
                </c:pt>
                <c:pt idx="1">
                  <c:v>0.94000000000000039</c:v>
                </c:pt>
                <c:pt idx="2">
                  <c:v>1.159999999999999</c:v>
                </c:pt>
              </c:numCache>
            </c:numRef>
          </c:val>
        </c:ser>
        <c:ser>
          <c:idx val="4"/>
          <c:order val="4"/>
          <c:tx>
            <c:strRef>
              <c:f>Hárok1!$F$1</c:f>
              <c:strCache>
                <c:ptCount val="1"/>
                <c:pt idx="0">
                  <c:v>Tchèquie</c:v>
                </c:pt>
              </c:strCache>
            </c:strRef>
          </c:tx>
          <c:cat>
            <c:numRef>
              <c:f>Hárok1!$A$2:$A$4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2005</c:v>
                </c:pt>
                <c:pt idx="2">
                  <c:v>2010</c:v>
                </c:pt>
              </c:numCache>
            </c:numRef>
          </c:cat>
          <c:val>
            <c:numRef>
              <c:f>Hárok1!$F$2:$F$4</c:f>
              <c:numCache>
                <c:formatCode>General</c:formatCode>
                <c:ptCount val="3"/>
                <c:pt idx="0">
                  <c:v>1.21</c:v>
                </c:pt>
                <c:pt idx="1">
                  <c:v>1.35</c:v>
                </c:pt>
                <c:pt idx="2">
                  <c:v>1.56</c:v>
                </c:pt>
              </c:numCache>
            </c:numRef>
          </c:val>
        </c:ser>
        <c:shape val="cylinder"/>
        <c:axId val="124322944"/>
        <c:axId val="124324480"/>
        <c:axId val="0"/>
      </c:bar3DChart>
      <c:catAx>
        <c:axId val="12432294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800" b="1">
                <a:latin typeface="Arial" pitchFamily="34" charset="0"/>
                <a:cs typeface="Arial" pitchFamily="34" charset="0"/>
              </a:defRPr>
            </a:pPr>
            <a:endParaRPr lang="sk-SK"/>
          </a:p>
        </c:txPr>
        <c:crossAx val="124324480"/>
        <c:crosses val="autoZero"/>
        <c:auto val="1"/>
        <c:lblAlgn val="ctr"/>
        <c:lblOffset val="100"/>
      </c:catAx>
      <c:valAx>
        <c:axId val="1243244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 b="1">
                <a:latin typeface="Arial" pitchFamily="34" charset="0"/>
                <a:cs typeface="Arial" pitchFamily="34" charset="0"/>
              </a:defRPr>
            </a:pPr>
            <a:endParaRPr lang="sk-SK"/>
          </a:p>
        </c:txPr>
        <c:crossAx val="1243229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sk-SK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sk-SK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sk-SK"/>
          </a:p>
        </c:txPr>
      </c:legendEntry>
      <c:legendEntry>
        <c:idx val="3"/>
        <c:txPr>
          <a:bodyPr/>
          <a:lstStyle/>
          <a:p>
            <a:pPr>
              <a:defRPr sz="1800"/>
            </a:pPr>
            <a:endParaRPr lang="sk-SK"/>
          </a:p>
        </c:txPr>
      </c:legendEntry>
      <c:legendEntry>
        <c:idx val="4"/>
        <c:txPr>
          <a:bodyPr/>
          <a:lstStyle/>
          <a:p>
            <a:pPr>
              <a:defRPr sz="1800"/>
            </a:pPr>
            <a:endParaRPr lang="sk-SK"/>
          </a:p>
        </c:txPr>
      </c:legendEntry>
      <c:layout>
        <c:manualLayout>
          <c:xMode val="edge"/>
          <c:yMode val="edge"/>
          <c:x val="0.8124884860984577"/>
          <c:y val="0.15082708179086288"/>
          <c:w val="0.17575360060209641"/>
          <c:h val="0.47940552277049492"/>
        </c:manualLayout>
      </c:layout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Hárok1!$B$1</c:f>
              <c:strCache>
                <c:ptCount val="1"/>
                <c:pt idx="0">
                  <c:v>Sortants</c:v>
                </c:pt>
              </c:strCache>
            </c:strRef>
          </c:tx>
          <c:cat>
            <c:strRef>
              <c:f>Hárok1!$A$2:$A$12</c:f>
              <c:strCache>
                <c:ptCount val="11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</c:strCache>
            </c:strRef>
          </c:cat>
          <c:val>
            <c:numRef>
              <c:f>Hárok1!$B$2:$B$12</c:f>
              <c:numCache>
                <c:formatCode>General</c:formatCode>
                <c:ptCount val="11"/>
                <c:pt idx="0">
                  <c:v>505</c:v>
                </c:pt>
                <c:pt idx="1">
                  <c:v>578</c:v>
                </c:pt>
                <c:pt idx="2">
                  <c:v>653</c:v>
                </c:pt>
                <c:pt idx="3">
                  <c:v>682</c:v>
                </c:pt>
                <c:pt idx="4">
                  <c:v>979</c:v>
                </c:pt>
                <c:pt idx="5">
                  <c:v>1165</c:v>
                </c:pt>
                <c:pt idx="6">
                  <c:v>1346</c:v>
                </c:pt>
                <c:pt idx="7">
                  <c:v>1697</c:v>
                </c:pt>
                <c:pt idx="8">
                  <c:v>2020</c:v>
                </c:pt>
                <c:pt idx="9">
                  <c:v>2151</c:v>
                </c:pt>
                <c:pt idx="10">
                  <c:v>2458</c:v>
                </c:pt>
              </c:numCache>
            </c:numRef>
          </c:val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Entrants</c:v>
                </c:pt>
              </c:strCache>
            </c:strRef>
          </c:tx>
          <c:cat>
            <c:strRef>
              <c:f>Hárok1!$A$2:$A$12</c:f>
              <c:strCache>
                <c:ptCount val="11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</c:strCache>
            </c:strRef>
          </c:cat>
          <c:val>
            <c:numRef>
              <c:f>Hárok1!$C$2:$C$12</c:f>
              <c:numCache>
                <c:formatCode>General</c:formatCode>
                <c:ptCount val="11"/>
                <c:pt idx="0">
                  <c:v>58</c:v>
                </c:pt>
                <c:pt idx="1">
                  <c:v>111</c:v>
                </c:pt>
                <c:pt idx="2">
                  <c:v>131</c:v>
                </c:pt>
                <c:pt idx="3">
                  <c:v>181</c:v>
                </c:pt>
                <c:pt idx="4">
                  <c:v>284</c:v>
                </c:pt>
                <c:pt idx="5">
                  <c:v>508</c:v>
                </c:pt>
                <c:pt idx="6">
                  <c:v>655</c:v>
                </c:pt>
                <c:pt idx="7">
                  <c:v>745</c:v>
                </c:pt>
                <c:pt idx="8">
                  <c:v>913</c:v>
                </c:pt>
                <c:pt idx="9">
                  <c:v>1085</c:v>
                </c:pt>
                <c:pt idx="10">
                  <c:v>1181</c:v>
                </c:pt>
              </c:numCache>
            </c:numRef>
          </c:val>
        </c:ser>
        <c:shape val="cylinder"/>
        <c:axId val="124360576"/>
        <c:axId val="124362112"/>
        <c:axId val="0"/>
      </c:bar3DChart>
      <c:catAx>
        <c:axId val="12436057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sk-SK"/>
          </a:p>
        </c:txPr>
        <c:crossAx val="124362112"/>
        <c:crosses val="autoZero"/>
        <c:auto val="1"/>
        <c:lblAlgn val="ctr"/>
        <c:lblOffset val="100"/>
      </c:catAx>
      <c:valAx>
        <c:axId val="1243621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sk-SK"/>
          </a:p>
        </c:txPr>
        <c:crossAx val="1243605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5148343560117264"/>
          <c:y val="0.19423527255990325"/>
          <c:w val="0.37312414005281486"/>
          <c:h val="0.17153907502341009"/>
        </c:manualLayout>
      </c:layout>
      <c:txPr>
        <a:bodyPr/>
        <a:lstStyle/>
        <a:p>
          <a:pPr>
            <a:defRPr sz="2400"/>
          </a:pPr>
          <a:endParaRPr lang="sk-SK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Hárok1!$B$1</c:f>
              <c:strCache>
                <c:ptCount val="1"/>
                <c:pt idx="0">
                  <c:v>Sortants</c:v>
                </c:pt>
              </c:strCache>
            </c:strRef>
          </c:tx>
          <c:cat>
            <c:strRef>
              <c:f>Hárok1!$A$2:$A$12</c:f>
              <c:strCache>
                <c:ptCount val="11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</c:strCache>
            </c:strRef>
          </c:cat>
          <c:val>
            <c:numRef>
              <c:f>Hárok1!$B$2:$B$12</c:f>
              <c:numCache>
                <c:formatCode>General</c:formatCode>
                <c:ptCount val="11"/>
                <c:pt idx="0">
                  <c:v>116</c:v>
                </c:pt>
                <c:pt idx="1">
                  <c:v>116</c:v>
                </c:pt>
                <c:pt idx="2">
                  <c:v>124</c:v>
                </c:pt>
                <c:pt idx="3">
                  <c:v>134</c:v>
                </c:pt>
                <c:pt idx="4">
                  <c:v>291</c:v>
                </c:pt>
                <c:pt idx="5">
                  <c:v>338</c:v>
                </c:pt>
                <c:pt idx="6">
                  <c:v>488</c:v>
                </c:pt>
                <c:pt idx="7">
                  <c:v>595</c:v>
                </c:pt>
                <c:pt idx="8">
                  <c:v>687</c:v>
                </c:pt>
                <c:pt idx="9">
                  <c:v>787</c:v>
                </c:pt>
                <c:pt idx="10">
                  <c:v>727</c:v>
                </c:pt>
              </c:numCache>
            </c:numRef>
          </c:val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Entrants</c:v>
                </c:pt>
              </c:strCache>
            </c:strRef>
          </c:tx>
          <c:cat>
            <c:strRef>
              <c:f>Hárok1!$A$2:$A$12</c:f>
              <c:strCache>
                <c:ptCount val="11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</c:strCache>
            </c:strRef>
          </c:cat>
          <c:val>
            <c:numRef>
              <c:f>Hárok1!$C$2:$C$12</c:f>
              <c:numCache>
                <c:formatCode>General</c:formatCode>
                <c:ptCount val="11"/>
                <c:pt idx="0">
                  <c:v>72</c:v>
                </c:pt>
                <c:pt idx="1">
                  <c:v>90</c:v>
                </c:pt>
                <c:pt idx="2">
                  <c:v>99</c:v>
                </c:pt>
                <c:pt idx="3">
                  <c:v>138</c:v>
                </c:pt>
                <c:pt idx="4">
                  <c:v>234</c:v>
                </c:pt>
                <c:pt idx="5">
                  <c:v>436</c:v>
                </c:pt>
                <c:pt idx="6">
                  <c:v>569</c:v>
                </c:pt>
                <c:pt idx="7">
                  <c:v>718</c:v>
                </c:pt>
                <c:pt idx="8">
                  <c:v>1011</c:v>
                </c:pt>
                <c:pt idx="9">
                  <c:v>915</c:v>
                </c:pt>
                <c:pt idx="10">
                  <c:v>1157</c:v>
                </c:pt>
              </c:numCache>
            </c:numRef>
          </c:val>
        </c:ser>
        <c:shape val="cylinder"/>
        <c:axId val="124295040"/>
        <c:axId val="124296576"/>
        <c:axId val="0"/>
      </c:bar3DChart>
      <c:catAx>
        <c:axId val="124295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sk-SK"/>
          </a:p>
        </c:txPr>
        <c:crossAx val="124296576"/>
        <c:crosses val="autoZero"/>
        <c:auto val="1"/>
        <c:lblAlgn val="ctr"/>
        <c:lblOffset val="100"/>
      </c:catAx>
      <c:valAx>
        <c:axId val="1242965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sk-SK"/>
          </a:p>
        </c:txPr>
        <c:crossAx val="1242950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9784250698871292"/>
          <c:y val="0.18234652331274614"/>
          <c:w val="0.28335465228588236"/>
          <c:h val="0.13837091017664702"/>
        </c:manualLayout>
      </c:layout>
      <c:txPr>
        <a:bodyPr/>
        <a:lstStyle/>
        <a:p>
          <a:pPr>
            <a:defRPr sz="1800"/>
          </a:pPr>
          <a:endParaRPr lang="sk-SK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title>
      <c:tx>
        <c:rich>
          <a:bodyPr/>
          <a:lstStyle/>
          <a:p>
            <a:pPr>
              <a:defRPr sz="1800"/>
            </a:pPr>
            <a:r>
              <a:rPr lang="en-US" sz="1800" dirty="0" err="1"/>
              <a:t>Graphique</a:t>
            </a:r>
            <a:r>
              <a:rPr lang="en-US" sz="1800" dirty="0"/>
              <a:t> n 5: </a:t>
            </a:r>
            <a:r>
              <a:rPr lang="en-US" sz="1800" dirty="0" err="1"/>
              <a:t>Pourcentage</a:t>
            </a:r>
            <a:r>
              <a:rPr lang="en-US" sz="1800" dirty="0"/>
              <a:t> des </a:t>
            </a:r>
            <a:r>
              <a:rPr lang="en-US" sz="1800" dirty="0" err="1"/>
              <a:t>é</a:t>
            </a:r>
            <a:r>
              <a:rPr lang="en-US" sz="1800" dirty="0" err="1" smtClean="0"/>
              <a:t>tudiants</a:t>
            </a:r>
            <a:r>
              <a:rPr lang="en-US" sz="1800" dirty="0" smtClean="0"/>
              <a:t> </a:t>
            </a:r>
            <a:r>
              <a:rPr lang="en-US" sz="1800" dirty="0" err="1"/>
              <a:t>erasmus</a:t>
            </a:r>
            <a:r>
              <a:rPr lang="en-US" sz="1800" dirty="0"/>
              <a:t> par rapport au </a:t>
            </a:r>
            <a:r>
              <a:rPr lang="en-US" sz="1800" dirty="0" err="1"/>
              <a:t>nombre</a:t>
            </a:r>
            <a:r>
              <a:rPr lang="en-US" sz="1800" dirty="0"/>
              <a:t> total des </a:t>
            </a:r>
            <a:r>
              <a:rPr lang="en-US" sz="1800" dirty="0" err="1"/>
              <a:t>é</a:t>
            </a:r>
            <a:r>
              <a:rPr lang="en-US" sz="1800" dirty="0" err="1" smtClean="0"/>
              <a:t>tudiants</a:t>
            </a:r>
            <a:r>
              <a:rPr lang="en-US" sz="1800" dirty="0" smtClean="0"/>
              <a:t> </a:t>
            </a:r>
            <a:r>
              <a:rPr lang="en-US" sz="1800" dirty="0" err="1"/>
              <a:t>dans</a:t>
            </a:r>
            <a:r>
              <a:rPr lang="en-US" sz="1800" baseline="0" dirty="0"/>
              <a:t> </a:t>
            </a:r>
            <a:r>
              <a:rPr lang="en-US" sz="1800" baseline="0" dirty="0" err="1"/>
              <a:t>l'enseignement</a:t>
            </a:r>
            <a:r>
              <a:rPr lang="en-US" sz="1800" baseline="0" dirty="0"/>
              <a:t> </a:t>
            </a:r>
            <a:r>
              <a:rPr lang="en-US" sz="1800" baseline="0" dirty="0" smtClean="0"/>
              <a:t>sup</a:t>
            </a:r>
            <a:r>
              <a:rPr lang="sk-SK" sz="1800" baseline="0" dirty="0" smtClean="0"/>
              <a:t>é</a:t>
            </a:r>
            <a:r>
              <a:rPr lang="en-US" sz="1800" baseline="0" dirty="0" err="1" smtClean="0"/>
              <a:t>rieur</a:t>
            </a:r>
            <a:r>
              <a:rPr lang="sk-SK" sz="1800" baseline="0" dirty="0" smtClean="0"/>
              <a:t>, 2010/2011</a:t>
            </a:r>
            <a:endParaRPr lang="en-US" sz="1800" dirty="0"/>
          </a:p>
        </c:rich>
      </c:tx>
      <c:layout/>
    </c:title>
    <c:view3D>
      <c:rotX val="3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Graphique n 5: Pourcentage des etudiants erasmus par rapport au nombre total des etudiants slovaques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7.1864363555564595E-2"/>
                  <c:y val="-0.21854268176551817"/>
                </c:manualLayout>
              </c:layout>
              <c:spPr/>
              <c:txPr>
                <a:bodyPr/>
                <a:lstStyle/>
                <a:p>
                  <a:pPr>
                    <a:defRPr sz="4000" b="1">
                      <a:solidFill>
                        <a:srgbClr val="FFFF00"/>
                      </a:solidFill>
                    </a:defRPr>
                  </a:pPr>
                  <a:endParaRPr lang="sk-SK"/>
                </a:p>
              </c:txPr>
              <c:dLblPos val="bestFit"/>
              <c:showVal val="1"/>
            </c:dLbl>
            <c:dLbl>
              <c:idx val="1"/>
              <c:spPr/>
              <c:txPr>
                <a:bodyPr/>
                <a:lstStyle/>
                <a:p>
                  <a:pPr>
                    <a:defRPr sz="4000" b="1">
                      <a:solidFill>
                        <a:srgbClr val="FFFF00"/>
                      </a:solidFill>
                    </a:defRPr>
                  </a:pPr>
                  <a:endParaRPr lang="sk-SK"/>
                </a:p>
              </c:txPr>
            </c:dLbl>
            <c:txPr>
              <a:bodyPr/>
              <a:lstStyle/>
              <a:p>
                <a:pPr>
                  <a:defRPr sz="4800" b="1">
                    <a:solidFill>
                      <a:srgbClr val="FFFF00"/>
                    </a:solidFill>
                  </a:defRPr>
                </a:pPr>
                <a:endParaRPr lang="sk-SK"/>
              </a:p>
            </c:txPr>
            <c:dLblPos val="ctr"/>
            <c:showVal val="1"/>
            <c:showLeaderLines val="1"/>
          </c:dLbls>
          <c:cat>
            <c:strRef>
              <c:f>Hárok1!$A$2:$A$3</c:f>
              <c:strCache>
                <c:ptCount val="2"/>
                <c:pt idx="0">
                  <c:v>1. štv.</c:v>
                </c:pt>
                <c:pt idx="1">
                  <c:v>2. štv.</c:v>
                </c:pt>
              </c:strCache>
            </c:strRef>
          </c:cat>
          <c:val>
            <c:numRef>
              <c:f>Hárok1!$B$2:$B$3</c:f>
              <c:numCache>
                <c:formatCode>0.00%</c:formatCode>
                <c:ptCount val="2"/>
                <c:pt idx="0">
                  <c:v>0.9894999999999996</c:v>
                </c:pt>
                <c:pt idx="1">
                  <c:v>1.0500000000000008E-2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tx>
        <c:rich>
          <a:bodyPr/>
          <a:lstStyle/>
          <a:p>
            <a:pPr>
              <a:defRPr sz="2800"/>
            </a:pPr>
            <a:r>
              <a:rPr lang="sk-SK" sz="2800" dirty="0" err="1" smtClean="0"/>
              <a:t>Est-ce</a:t>
            </a:r>
            <a:r>
              <a:rPr lang="sk-SK" sz="2800" dirty="0" smtClean="0"/>
              <a:t> </a:t>
            </a:r>
            <a:r>
              <a:rPr lang="sk-SK" sz="2800" dirty="0" err="1" smtClean="0"/>
              <a:t>que</a:t>
            </a:r>
            <a:r>
              <a:rPr lang="sk-SK" sz="2800" dirty="0" smtClean="0"/>
              <a:t> </a:t>
            </a:r>
            <a:r>
              <a:rPr lang="sk-SK" sz="2800" dirty="0" err="1" smtClean="0"/>
              <a:t>le</a:t>
            </a:r>
            <a:r>
              <a:rPr lang="sk-SK" sz="2800" dirty="0" smtClean="0"/>
              <a:t> s</a:t>
            </a:r>
            <a:r>
              <a:rPr lang="en-US" sz="2800" dirty="0" err="1" smtClean="0"/>
              <a:t>éjour</a:t>
            </a:r>
            <a:r>
              <a:rPr lang="en-US" sz="2800" baseline="0" dirty="0" smtClean="0"/>
              <a:t> à </a:t>
            </a:r>
            <a:r>
              <a:rPr lang="en-US" sz="2800" baseline="0" dirty="0" err="1" smtClean="0"/>
              <a:t>l’étranger</a:t>
            </a:r>
            <a:r>
              <a:rPr lang="en-US" sz="2800" dirty="0" smtClean="0"/>
              <a:t> </a:t>
            </a:r>
            <a:r>
              <a:rPr lang="en-US" sz="2800" dirty="0" err="1"/>
              <a:t>vous</a:t>
            </a:r>
            <a:r>
              <a:rPr lang="en-US" sz="2800" dirty="0"/>
              <a:t> a </a:t>
            </a:r>
            <a:r>
              <a:rPr lang="en-US" sz="2800" dirty="0" err="1"/>
              <a:t>aidé</a:t>
            </a:r>
            <a:r>
              <a:rPr lang="en-US" sz="2800" dirty="0"/>
              <a:t> à </a:t>
            </a:r>
            <a:r>
              <a:rPr lang="en-US" sz="2800" dirty="0" err="1"/>
              <a:t>trouver</a:t>
            </a:r>
            <a:r>
              <a:rPr lang="en-US" sz="2800" dirty="0"/>
              <a:t> </a:t>
            </a:r>
            <a:r>
              <a:rPr lang="sk-SK" sz="2800" dirty="0" smtClean="0"/>
              <a:t> </a:t>
            </a:r>
          </a:p>
          <a:p>
            <a:pPr>
              <a:defRPr sz="2800"/>
            </a:pPr>
            <a:r>
              <a:rPr lang="en-US" sz="2800" dirty="0" err="1" smtClean="0"/>
              <a:t>votre</a:t>
            </a:r>
            <a:r>
              <a:rPr lang="en-US" sz="2800" dirty="0" smtClean="0"/>
              <a:t> </a:t>
            </a:r>
            <a:r>
              <a:rPr lang="en-US" sz="2800" dirty="0" err="1" smtClean="0"/>
              <a:t>emploi</a:t>
            </a:r>
            <a:r>
              <a:rPr lang="sk-SK" sz="2800" dirty="0" smtClean="0"/>
              <a:t> </a:t>
            </a:r>
            <a:r>
              <a:rPr lang="en-US" sz="2800" dirty="0" smtClean="0"/>
              <a:t>?</a:t>
            </a:r>
            <a:endParaRPr lang="en-US" sz="28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'Hárok1'!$B$1</c:f>
              <c:strCache>
                <c:ptCount val="1"/>
                <c:pt idx="0">
                  <c:v>Erasmus vous a aidé a trouver votre emploi?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4800" b="1">
                    <a:solidFill>
                      <a:srgbClr val="FFFF00"/>
                    </a:solidFill>
                  </a:defRPr>
                </a:pPr>
                <a:endParaRPr lang="sk-SK"/>
              </a:p>
            </c:txPr>
            <c:dLblPos val="ctr"/>
            <c:showVal val="1"/>
            <c:showLeaderLines val="1"/>
          </c:dLbls>
          <c:cat>
            <c:strRef>
              <c:f>'Hárok1'!$A$2:$A$3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'Hárok1'!$B$2:$B$3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6907247771244869"/>
          <c:y val="0.29132440332878251"/>
          <c:w val="0.18901129454209806"/>
          <c:h val="0.25558467547770536"/>
        </c:manualLayout>
      </c:layout>
      <c:txPr>
        <a:bodyPr/>
        <a:lstStyle/>
        <a:p>
          <a:pPr>
            <a:defRPr sz="2800" b="1"/>
          </a:pPr>
          <a:endParaRPr lang="sk-SK"/>
        </a:p>
      </c:txPr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title>
      <c:tx>
        <c:rich>
          <a:bodyPr/>
          <a:lstStyle/>
          <a:p>
            <a:pPr>
              <a:defRPr sz="2800"/>
            </a:pPr>
            <a:r>
              <a:rPr lang="fr-FR" sz="2800" dirty="0"/>
              <a:t>Avez-vous</a:t>
            </a:r>
            <a:r>
              <a:rPr lang="fr-FR" sz="2800" baseline="0" dirty="0"/>
              <a:t> </a:t>
            </a:r>
            <a:r>
              <a:rPr lang="fr-FR" sz="2800" baseline="0" dirty="0" smtClean="0"/>
              <a:t>trava</a:t>
            </a:r>
            <a:r>
              <a:rPr lang="sk-SK" sz="2800" baseline="0" dirty="0" smtClean="0"/>
              <a:t>i</a:t>
            </a:r>
            <a:r>
              <a:rPr lang="fr-FR" sz="2800" baseline="0" dirty="0" smtClean="0"/>
              <a:t>llé à l’étranger</a:t>
            </a:r>
            <a:r>
              <a:rPr lang="sk-SK" sz="2800" baseline="0" dirty="0" smtClean="0"/>
              <a:t> </a:t>
            </a:r>
            <a:r>
              <a:rPr lang="fr-FR" sz="2800" baseline="0" dirty="0" smtClean="0"/>
              <a:t>?</a:t>
            </a:r>
            <a:endParaRPr lang="sk-SK" sz="28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Predaj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4800" b="1">
                    <a:solidFill>
                      <a:srgbClr val="FFFF00"/>
                    </a:solidFill>
                  </a:defRPr>
                </a:pPr>
                <a:endParaRPr lang="sk-SK"/>
              </a:p>
            </c:txPr>
            <c:dLblPos val="ctr"/>
            <c:showVal val="1"/>
            <c:showLeaderLines val="1"/>
          </c:dLbls>
          <c:cat>
            <c:strRef>
              <c:f>Hárok1!$A$2:$A$4</c:f>
              <c:strCache>
                <c:ptCount val="3"/>
                <c:pt idx="0">
                  <c:v>En Slovaquie uniquement</c:v>
                </c:pt>
                <c:pt idx="1">
                  <c:v>Dans l'un des pays de l'UE, hors de la Slovaquie</c:v>
                </c:pt>
                <c:pt idx="2">
                  <c:v>Hors de l'UE</c:v>
                </c:pt>
              </c:strCache>
            </c:strRef>
          </c:cat>
          <c:val>
            <c:numRef>
              <c:f>Hárok1!$B$2:$B$4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0.37000000000000005</c:v>
                </c:pt>
                <c:pt idx="2">
                  <c:v>8.0000000000000016E-2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800"/>
          </a:pPr>
          <a:endParaRPr lang="sk-SK"/>
        </a:p>
      </c:txPr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title>
      <c:tx>
        <c:rich>
          <a:bodyPr/>
          <a:lstStyle/>
          <a:p>
            <a:pPr>
              <a:defRPr sz="2800"/>
            </a:pPr>
            <a:r>
              <a:rPr lang="en-US" sz="2800" dirty="0" err="1"/>
              <a:t>Votre</a:t>
            </a:r>
            <a:r>
              <a:rPr lang="en-US" sz="2800" dirty="0"/>
              <a:t> formation </a:t>
            </a:r>
            <a:r>
              <a:rPr lang="en-US" sz="2800" dirty="0" err="1"/>
              <a:t>acquise</a:t>
            </a:r>
            <a:r>
              <a:rPr lang="en-US" sz="2800" dirty="0"/>
              <a:t> </a:t>
            </a:r>
            <a:r>
              <a:rPr lang="en-US" sz="2800" dirty="0" err="1"/>
              <a:t>corresponde</a:t>
            </a:r>
            <a:r>
              <a:rPr lang="en-US" sz="2800" dirty="0"/>
              <a:t>-t-</a:t>
            </a:r>
            <a:r>
              <a:rPr lang="en-US" sz="2800" dirty="0" err="1"/>
              <a:t>elle</a:t>
            </a:r>
            <a:r>
              <a:rPr lang="en-US" sz="2800" dirty="0"/>
              <a:t> aux </a:t>
            </a:r>
            <a:r>
              <a:rPr lang="en-US" sz="2800" dirty="0" err="1" smtClean="0"/>
              <a:t>besoins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/>
              <a:t>votre</a:t>
            </a:r>
            <a:r>
              <a:rPr lang="en-US" sz="2800" dirty="0"/>
              <a:t> </a:t>
            </a:r>
            <a:r>
              <a:rPr lang="en-US" sz="2800" dirty="0" err="1" smtClean="0"/>
              <a:t>emploi</a:t>
            </a:r>
            <a:r>
              <a:rPr lang="sk-SK" sz="2800" dirty="0" smtClean="0"/>
              <a:t> </a:t>
            </a:r>
            <a:r>
              <a:rPr lang="en-US" sz="2800" dirty="0" smtClean="0"/>
              <a:t>?</a:t>
            </a:r>
            <a:r>
              <a:rPr lang="sk-SK" sz="2800" dirty="0" smtClean="0"/>
              <a:t> </a:t>
            </a:r>
            <a:endParaRPr lang="en-US" sz="28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Votre formation suivie corresponde-t-elle à votre emploi?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3600" b="1">
                    <a:solidFill>
                      <a:srgbClr val="FFFF00"/>
                    </a:solidFill>
                  </a:defRPr>
                </a:pPr>
                <a:endParaRPr lang="sk-SK"/>
              </a:p>
            </c:txPr>
            <c:dLblPos val="ctr"/>
            <c:showVal val="1"/>
            <c:showLeaderLines val="1"/>
          </c:dLbls>
          <c:cat>
            <c:strRef>
              <c:f>Hárok1!$A$2:$A$4</c:f>
              <c:strCache>
                <c:ptCount val="3"/>
                <c:pt idx="0">
                  <c:v>Formation corresponde </c:v>
                </c:pt>
                <c:pt idx="1">
                  <c:v>Formation  est supérieure </c:v>
                </c:pt>
                <c:pt idx="2">
                  <c:v>Formation  est inférieure</c:v>
                </c:pt>
              </c:strCache>
            </c:strRef>
          </c:cat>
          <c:val>
            <c:numRef>
              <c:f>Hárok1!$B$2:$B$4</c:f>
              <c:numCache>
                <c:formatCode>0%</c:formatCode>
                <c:ptCount val="3"/>
                <c:pt idx="0">
                  <c:v>0.59</c:v>
                </c:pt>
                <c:pt idx="1">
                  <c:v>0.28000000000000008</c:v>
                </c:pt>
                <c:pt idx="2">
                  <c:v>0.13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760069923400871"/>
          <c:y val="0.29321840056987142"/>
          <c:w val="0.27303455958187539"/>
          <c:h val="0.54287301410954381"/>
        </c:manualLayout>
      </c:layout>
      <c:txPr>
        <a:bodyPr/>
        <a:lstStyle/>
        <a:p>
          <a:pPr>
            <a:defRPr sz="1800"/>
          </a:pPr>
          <a:endParaRPr lang="sk-SK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70428-8310-4CAD-ABDE-9D200946EDD1}" type="datetimeFigureOut">
              <a:rPr lang="sk-SK" smtClean="0"/>
              <a:t>20. 11. 2012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9A38D-CFEE-4A6B-B912-183F43B5AE47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9A38D-CFEE-4A6B-B912-183F43B5AE47}" type="slidenum">
              <a:rPr lang="sk-SK" smtClean="0"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9BD6A3-1D1D-49AA-9929-F334A5737F22}" type="datetime1">
              <a:rPr lang="sk-SK" smtClean="0"/>
              <a:t>20. 11. 2012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A4FF4D-9D4E-437A-91E6-8D6B930F26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6BC33-FF41-44C7-B4C9-B81056842D0F}" type="datetime1">
              <a:rPr lang="sk-SK" smtClean="0"/>
              <a:t>20. 11. 2012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4FF4D-9D4E-437A-91E6-8D6B930F26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2DF53-D753-44E9-8086-8A742B096648}" type="datetime1">
              <a:rPr lang="sk-SK" smtClean="0"/>
              <a:t>20. 11. 2012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4FF4D-9D4E-437A-91E6-8D6B930F26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B35E1-4B98-4407-BEF0-323BD54A1259}" type="datetime1">
              <a:rPr lang="sk-SK" smtClean="0"/>
              <a:t>20. 11. 2012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4FF4D-9D4E-437A-91E6-8D6B930F266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0558A-765F-4909-9783-62A0E12B3B81}" type="datetime1">
              <a:rPr lang="sk-SK" smtClean="0"/>
              <a:t>20. 11. 2012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4FF4D-9D4E-437A-91E6-8D6B930F266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77D46-B6B0-4B4A-A121-48FFB66EB704}" type="datetime1">
              <a:rPr lang="sk-SK" smtClean="0"/>
              <a:t>20. 11. 2012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4FF4D-9D4E-437A-91E6-8D6B930F266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50B44-5A19-4F1A-87BE-09756D2F7EB5}" type="datetime1">
              <a:rPr lang="sk-SK" smtClean="0"/>
              <a:t>20. 11. 2012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4FF4D-9D4E-437A-91E6-8D6B930F26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2AA2F-98C5-4AF4-9D4C-AFC684E6D83A}" type="datetime1">
              <a:rPr lang="sk-SK" smtClean="0"/>
              <a:t>20. 11. 2012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4FF4D-9D4E-437A-91E6-8D6B930F266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B4C21-C7FA-4F9D-8746-75941449C15C}" type="datetime1">
              <a:rPr lang="sk-SK" smtClean="0"/>
              <a:t>20. 11. 2012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4FF4D-9D4E-437A-91E6-8D6B930F26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68DCE0-06C7-4F93-8057-3A465CECC2BA}" type="datetime1">
              <a:rPr lang="sk-SK" smtClean="0"/>
              <a:t>20. 11. 2012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4FF4D-9D4E-437A-91E6-8D6B930F26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D9543B-2D37-4AA1-8218-936D54783145}" type="datetime1">
              <a:rPr lang="sk-SK" smtClean="0"/>
              <a:t>20. 11. 2012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A4FF4D-9D4E-437A-91E6-8D6B930F266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70A98F-F458-4576-A5BB-E321CF0794E3}" type="datetime1">
              <a:rPr lang="sk-SK" smtClean="0"/>
              <a:t>20. 11. 2012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A4FF4D-9D4E-437A-91E6-8D6B930F266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radovan.gura@umb.s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3200" dirty="0" err="1" smtClean="0"/>
              <a:t>L’enseignement</a:t>
            </a:r>
            <a:r>
              <a:rPr lang="sk-SK" sz="3200" dirty="0" smtClean="0"/>
              <a:t> </a:t>
            </a:r>
            <a:r>
              <a:rPr lang="sk-SK" sz="3200" dirty="0" err="1" smtClean="0"/>
              <a:t>supérieur</a:t>
            </a:r>
            <a:r>
              <a:rPr lang="sk-SK" sz="3200" dirty="0" smtClean="0"/>
              <a:t> </a:t>
            </a:r>
            <a:r>
              <a:rPr lang="sk-SK" sz="3200" dirty="0" err="1" smtClean="0"/>
              <a:t>slovaque</a:t>
            </a:r>
            <a:r>
              <a:rPr lang="sk-SK" sz="3200" dirty="0" smtClean="0"/>
              <a:t> </a:t>
            </a:r>
            <a:r>
              <a:rPr lang="sk-SK" sz="3200" dirty="0" err="1" smtClean="0"/>
              <a:t>dans</a:t>
            </a:r>
            <a:r>
              <a:rPr lang="sk-SK" sz="3200" dirty="0" smtClean="0"/>
              <a:t> </a:t>
            </a:r>
            <a:r>
              <a:rPr lang="sk-SK" sz="3200" dirty="0" err="1" smtClean="0"/>
              <a:t>regards</a:t>
            </a:r>
            <a:r>
              <a:rPr lang="sk-SK" sz="3200" dirty="0" smtClean="0"/>
              <a:t> </a:t>
            </a:r>
            <a:r>
              <a:rPr lang="sk-SK" sz="3200" dirty="0" err="1" smtClean="0"/>
              <a:t>croisés</a:t>
            </a:r>
            <a:r>
              <a:rPr lang="sk-SK" sz="3200" dirty="0" smtClean="0"/>
              <a:t> des </a:t>
            </a:r>
            <a:r>
              <a:rPr lang="sk-SK" sz="3200" dirty="0" err="1" smtClean="0"/>
              <a:t>programmes</a:t>
            </a:r>
            <a:r>
              <a:rPr lang="sk-SK" sz="3200" dirty="0" smtClean="0"/>
              <a:t> </a:t>
            </a:r>
            <a:r>
              <a:rPr lang="sk-SK" sz="3200" dirty="0" err="1" smtClean="0"/>
              <a:t>européens</a:t>
            </a:r>
            <a:r>
              <a:rPr lang="sk-SK" sz="3200" dirty="0" smtClean="0"/>
              <a:t> </a:t>
            </a:r>
            <a:r>
              <a:rPr lang="sk-SK" sz="3200" dirty="0" err="1" smtClean="0"/>
              <a:t>Erasmus</a:t>
            </a:r>
            <a:r>
              <a:rPr lang="sk-SK" sz="3200" dirty="0" smtClean="0"/>
              <a:t>, </a:t>
            </a:r>
            <a:r>
              <a:rPr lang="sk-SK" sz="3200" dirty="0" err="1" smtClean="0"/>
              <a:t>Jean</a:t>
            </a:r>
            <a:r>
              <a:rPr lang="sk-SK" sz="3200" dirty="0" smtClean="0"/>
              <a:t> </a:t>
            </a:r>
            <a:r>
              <a:rPr lang="sk-SK" sz="3200" dirty="0" err="1" smtClean="0"/>
              <a:t>Monnet</a:t>
            </a:r>
            <a:r>
              <a:rPr lang="sk-SK" sz="3200" dirty="0" smtClean="0"/>
              <a:t>: </a:t>
            </a:r>
            <a:r>
              <a:rPr lang="sk-SK" sz="3200" dirty="0" err="1" smtClean="0"/>
              <a:t>bilan</a:t>
            </a:r>
            <a:r>
              <a:rPr lang="sk-SK" sz="3200" dirty="0" smtClean="0"/>
              <a:t> </a:t>
            </a:r>
            <a:r>
              <a:rPr lang="sk-SK" sz="3200" dirty="0" err="1" smtClean="0"/>
              <a:t>et</a:t>
            </a:r>
            <a:r>
              <a:rPr lang="sk-SK" sz="3200" dirty="0" smtClean="0"/>
              <a:t> </a:t>
            </a:r>
            <a:r>
              <a:rPr lang="sk-SK" sz="3200" dirty="0" err="1" smtClean="0"/>
              <a:t>perspectives</a:t>
            </a: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Radovan GURA</a:t>
            </a:r>
          </a:p>
          <a:p>
            <a:r>
              <a:rPr lang="sk-SK" dirty="0" err="1" smtClean="0"/>
              <a:t>Université</a:t>
            </a:r>
            <a:r>
              <a:rPr lang="sk-SK" dirty="0" smtClean="0"/>
              <a:t> Matej </a:t>
            </a:r>
            <a:r>
              <a:rPr lang="sk-SK" dirty="0" err="1" smtClean="0"/>
              <a:t>Bel</a:t>
            </a:r>
            <a:r>
              <a:rPr lang="sk-SK" dirty="0" smtClean="0"/>
              <a:t> </a:t>
            </a:r>
            <a:r>
              <a:rPr lang="sk-SK" dirty="0" err="1" smtClean="0"/>
              <a:t>de</a:t>
            </a:r>
            <a:r>
              <a:rPr lang="sk-SK" dirty="0" smtClean="0"/>
              <a:t> Banská Bystrica, </a:t>
            </a:r>
            <a:r>
              <a:rPr lang="sk-SK" dirty="0" err="1" smtClean="0"/>
              <a:t>Slovaquie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/>
          <p:nvPr>
            <p:extLst>
              <p:ext uri="{D42A27DB-BD31-4B8C-83A1-F6EECF244321}">
                <p14:modId xmlns="" xmlns:p14="http://schemas.microsoft.com/office/powerpoint/2010/main" val="2549581269"/>
              </p:ext>
            </p:extLst>
          </p:nvPr>
        </p:nvGraphicFramePr>
        <p:xfrm>
          <a:off x="683568" y="908720"/>
          <a:ext cx="784887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="" xmlns:p14="http://schemas.microsoft.com/office/powerpoint/2010/main" val="3468182127"/>
              </p:ext>
            </p:extLst>
          </p:nvPr>
        </p:nvGraphicFramePr>
        <p:xfrm>
          <a:off x="323528" y="260648"/>
          <a:ext cx="813690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="" xmlns:p14="http://schemas.microsoft.com/office/powerpoint/2010/main" val="1679891896"/>
              </p:ext>
            </p:extLst>
          </p:nvPr>
        </p:nvGraphicFramePr>
        <p:xfrm>
          <a:off x="323528" y="548680"/>
          <a:ext cx="864096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="" xmlns:p14="http://schemas.microsoft.com/office/powerpoint/2010/main" val="3605529365"/>
              </p:ext>
            </p:extLst>
          </p:nvPr>
        </p:nvGraphicFramePr>
        <p:xfrm>
          <a:off x="323528" y="692696"/>
          <a:ext cx="849694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="" xmlns:p14="http://schemas.microsoft.com/office/powerpoint/2010/main" val="237891890"/>
              </p:ext>
            </p:extLst>
          </p:nvPr>
        </p:nvGraphicFramePr>
        <p:xfrm>
          <a:off x="395536" y="260648"/>
          <a:ext cx="835292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mtClean="0"/>
              <a:pPr/>
              <a:t>14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="" xmlns:p14="http://schemas.microsoft.com/office/powerpoint/2010/main" val="1067761390"/>
              </p:ext>
            </p:extLst>
          </p:nvPr>
        </p:nvGraphicFramePr>
        <p:xfrm>
          <a:off x="179512" y="404664"/>
          <a:ext cx="871296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mtClean="0"/>
              <a:pPr/>
              <a:t>15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r>
              <a:rPr lang="fr-FR" sz="3600" dirty="0" smtClean="0"/>
              <a:t>facteur de l’exclusivité ;</a:t>
            </a:r>
          </a:p>
          <a:p>
            <a:r>
              <a:rPr lang="fr-FR" sz="3600" dirty="0" smtClean="0"/>
              <a:t>facteur de la migration ;</a:t>
            </a:r>
          </a:p>
          <a:p>
            <a:r>
              <a:rPr lang="fr-FR" sz="3600" dirty="0" smtClean="0"/>
              <a:t>facteur favorisant </a:t>
            </a:r>
            <a:r>
              <a:rPr lang="fr-FR" sz="3600" dirty="0" smtClean="0"/>
              <a:t>la </a:t>
            </a:r>
            <a:r>
              <a:rPr lang="fr-FR" sz="3600" dirty="0" smtClean="0"/>
              <a:t>compétitivité;</a:t>
            </a:r>
          </a:p>
          <a:p>
            <a:r>
              <a:rPr lang="fr-FR" sz="3600" dirty="0" smtClean="0"/>
              <a:t>facteur du bien-être ;</a:t>
            </a:r>
          </a:p>
          <a:p>
            <a:r>
              <a:rPr lang="fr-FR" sz="3600" dirty="0" smtClean="0"/>
              <a:t>facteur de la corrélation ;</a:t>
            </a:r>
          </a:p>
          <a:p>
            <a:r>
              <a:rPr lang="fr-FR" sz="3600" dirty="0" smtClean="0"/>
              <a:t>(...)</a:t>
            </a:r>
            <a:endParaRPr lang="sk-SK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Erasmus devient: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mtClean="0"/>
              <a:pPr/>
              <a:t>16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04456"/>
          </a:xfrm>
        </p:spPr>
        <p:txBody>
          <a:bodyPr>
            <a:normAutofit/>
          </a:bodyPr>
          <a:lstStyle/>
          <a:p>
            <a:r>
              <a:rPr lang="sk-SK" sz="3200" b="1" dirty="0" err="1" smtClean="0"/>
              <a:t>Institut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universitaire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franco-slovaque</a:t>
            </a:r>
            <a:endParaRPr lang="fr-FR" sz="3200" b="1" dirty="0" smtClean="0"/>
          </a:p>
          <a:p>
            <a:pPr lvl="1"/>
            <a:r>
              <a:rPr lang="fr-FR" dirty="0" smtClean="0"/>
              <a:t>est une association ;</a:t>
            </a:r>
          </a:p>
          <a:p>
            <a:pPr lvl="1"/>
            <a:r>
              <a:rPr lang="fr-FR" dirty="0" smtClean="0"/>
              <a:t>est une </a:t>
            </a:r>
            <a:r>
              <a:rPr lang="fr-FR" dirty="0" smtClean="0"/>
              <a:t>personne morale indépendante, apolitique </a:t>
            </a:r>
            <a:r>
              <a:rPr lang="fr-FR" dirty="0" smtClean="0"/>
              <a:t>;</a:t>
            </a:r>
            <a:endParaRPr lang="fr-FR" b="1" dirty="0" smtClean="0"/>
          </a:p>
          <a:p>
            <a:pPr lvl="1"/>
            <a:r>
              <a:rPr lang="sk-SK" u="sng" dirty="0" err="1" smtClean="0"/>
              <a:t>est</a:t>
            </a:r>
            <a:r>
              <a:rPr lang="sk-SK" u="sng" dirty="0" smtClean="0"/>
              <a:t> </a:t>
            </a:r>
            <a:r>
              <a:rPr lang="sk-SK" u="sng" dirty="0" err="1" smtClean="0"/>
              <a:t>une</a:t>
            </a:r>
            <a:r>
              <a:rPr lang="sk-SK" u="sng" dirty="0" smtClean="0"/>
              <a:t> </a:t>
            </a:r>
            <a:r>
              <a:rPr lang="sk-SK" u="sng" dirty="0" err="1" smtClean="0"/>
              <a:t>structure</a:t>
            </a:r>
            <a:r>
              <a:rPr lang="sk-SK" u="sng" dirty="0" smtClean="0"/>
              <a:t> à </a:t>
            </a:r>
            <a:r>
              <a:rPr lang="sk-SK" u="sng" dirty="0" err="1" smtClean="0"/>
              <a:t>but</a:t>
            </a:r>
            <a:r>
              <a:rPr lang="sk-SK" u="sng" dirty="0" smtClean="0"/>
              <a:t> </a:t>
            </a:r>
            <a:r>
              <a:rPr lang="sk-SK" u="sng" dirty="0" err="1" smtClean="0"/>
              <a:t>pédagogique</a:t>
            </a:r>
            <a:r>
              <a:rPr lang="sk-SK" u="sng" dirty="0" smtClean="0"/>
              <a:t> </a:t>
            </a:r>
            <a:r>
              <a:rPr lang="fr-FR" u="sng" dirty="0" smtClean="0"/>
              <a:t>.</a:t>
            </a:r>
            <a:endParaRPr lang="sk-SK" u="sng" dirty="0" smtClean="0"/>
          </a:p>
          <a:p>
            <a:endParaRPr lang="sk-SK" dirty="0" smtClean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mtClean="0"/>
              <a:pPr/>
              <a:t>17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Une p</a:t>
            </a:r>
            <a:r>
              <a:rPr lang="sk-SK" dirty="0" err="1" smtClean="0"/>
              <a:t>erspective</a:t>
            </a:r>
            <a:r>
              <a:rPr lang="fr-FR" dirty="0" smtClean="0"/>
              <a:t> pour la</a:t>
            </a:r>
            <a:r>
              <a:rPr lang="sk-SK" dirty="0" smtClean="0"/>
              <a:t> </a:t>
            </a:r>
            <a:r>
              <a:rPr lang="sk-SK" dirty="0" err="1" smtClean="0"/>
              <a:t>croissance</a:t>
            </a:r>
            <a:r>
              <a:rPr lang="sk-SK" dirty="0" smtClean="0"/>
              <a:t> </a:t>
            </a:r>
            <a:r>
              <a:rPr lang="sk-SK" dirty="0" err="1" smtClean="0"/>
              <a:t>intelligente</a:t>
            </a:r>
            <a:r>
              <a:rPr lang="sk-SK" dirty="0" smtClean="0"/>
              <a:t> </a:t>
            </a:r>
            <a:r>
              <a:rPr lang="fr-FR" dirty="0" smtClean="0"/>
              <a:t>en </a:t>
            </a:r>
            <a:r>
              <a:rPr lang="sk-SK" dirty="0" err="1" smtClean="0"/>
              <a:t>Slovaquie</a:t>
            </a:r>
            <a:endParaRPr lang="sk-SK" dirty="0"/>
          </a:p>
        </p:txBody>
      </p:sp>
      <p:pic>
        <p:nvPicPr>
          <p:cNvPr id="5" name="Obrázok 4" descr="C:\Users\Radovan\AppData\Local\Temp\Logo définitif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581128"/>
            <a:ext cx="324036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lvl="1"/>
            <a:r>
              <a:rPr lang="sk-SK" sz="2400" dirty="0" err="1" smtClean="0"/>
              <a:t>Promouvoir</a:t>
            </a:r>
            <a:r>
              <a:rPr lang="sk-SK" sz="2400" dirty="0" smtClean="0"/>
              <a:t> </a:t>
            </a:r>
            <a:r>
              <a:rPr lang="sk-SK" sz="2400" dirty="0" err="1" smtClean="0"/>
              <a:t>et</a:t>
            </a:r>
            <a:r>
              <a:rPr lang="sk-SK" sz="2400" dirty="0" smtClean="0"/>
              <a:t> </a:t>
            </a:r>
            <a:r>
              <a:rPr lang="sk-SK" sz="2400" dirty="0" err="1" smtClean="0"/>
              <a:t>développer</a:t>
            </a:r>
            <a:r>
              <a:rPr lang="sk-SK" sz="2400" dirty="0" smtClean="0"/>
              <a:t> </a:t>
            </a:r>
            <a:r>
              <a:rPr lang="sk-SK" sz="2400" dirty="0" err="1" smtClean="0"/>
              <a:t>l’enseignement</a:t>
            </a:r>
            <a:r>
              <a:rPr lang="sk-SK" sz="2400" dirty="0" smtClean="0"/>
              <a:t> à la </a:t>
            </a:r>
            <a:r>
              <a:rPr lang="sk-SK" sz="2400" dirty="0" err="1" smtClean="0"/>
              <a:t>française</a:t>
            </a:r>
            <a:r>
              <a:rPr lang="fr-FR" sz="2400" dirty="0" smtClean="0"/>
              <a:t>.</a:t>
            </a:r>
            <a:r>
              <a:rPr lang="sk-SK" sz="2800" dirty="0" smtClean="0"/>
              <a:t> </a:t>
            </a:r>
          </a:p>
          <a:p>
            <a:pPr lvl="1"/>
            <a:r>
              <a:rPr lang="sk-SK" sz="2400" dirty="0" err="1" smtClean="0"/>
              <a:t>Labéliser</a:t>
            </a:r>
            <a:r>
              <a:rPr lang="sk-SK" sz="2400" dirty="0" smtClean="0"/>
              <a:t>, </a:t>
            </a:r>
            <a:r>
              <a:rPr lang="sk-SK" sz="2400" dirty="0" err="1" smtClean="0"/>
              <a:t>après</a:t>
            </a:r>
            <a:r>
              <a:rPr lang="sk-SK" sz="2400" dirty="0" smtClean="0"/>
              <a:t> </a:t>
            </a:r>
            <a:r>
              <a:rPr lang="sk-SK" sz="2400" dirty="0" err="1" smtClean="0"/>
              <a:t>une</a:t>
            </a:r>
            <a:r>
              <a:rPr lang="sk-SK" sz="2400" dirty="0" smtClean="0"/>
              <a:t> </a:t>
            </a:r>
            <a:r>
              <a:rPr lang="sk-SK" sz="2400" dirty="0" err="1" smtClean="0"/>
              <a:t>évaluation</a:t>
            </a:r>
            <a:r>
              <a:rPr lang="sk-SK" sz="2400" dirty="0" smtClean="0"/>
              <a:t> «</a:t>
            </a:r>
            <a:r>
              <a:rPr lang="sk-SK" sz="2400" dirty="0" err="1" smtClean="0"/>
              <a:t>qualité</a:t>
            </a:r>
            <a:r>
              <a:rPr lang="sk-SK" sz="2400" dirty="0" smtClean="0"/>
              <a:t>», les </a:t>
            </a:r>
            <a:r>
              <a:rPr lang="sk-SK" sz="2400" dirty="0" err="1" smtClean="0"/>
              <a:t>formations</a:t>
            </a:r>
            <a:r>
              <a:rPr lang="sk-SK" sz="2400" dirty="0" smtClean="0"/>
              <a:t> </a:t>
            </a:r>
            <a:r>
              <a:rPr lang="sk-SK" sz="2400" dirty="0" err="1" smtClean="0"/>
              <a:t>dispensées</a:t>
            </a:r>
            <a:r>
              <a:rPr lang="sk-SK" sz="2400" dirty="0" smtClean="0"/>
              <a:t> </a:t>
            </a:r>
            <a:r>
              <a:rPr lang="sk-SK" sz="2400" dirty="0" err="1" smtClean="0"/>
              <a:t>dans</a:t>
            </a:r>
            <a:r>
              <a:rPr lang="sk-SK" sz="2400" dirty="0" smtClean="0"/>
              <a:t> </a:t>
            </a:r>
            <a:r>
              <a:rPr lang="sk-SK" sz="2400" dirty="0" err="1" smtClean="0"/>
              <a:t>le</a:t>
            </a:r>
            <a:r>
              <a:rPr lang="sk-SK" sz="2400" dirty="0" smtClean="0"/>
              <a:t> </a:t>
            </a:r>
            <a:r>
              <a:rPr lang="sk-SK" sz="2400" dirty="0" err="1" smtClean="0"/>
              <a:t>cadre</a:t>
            </a:r>
            <a:r>
              <a:rPr lang="sk-SK" sz="2400" dirty="0" smtClean="0"/>
              <a:t> des </a:t>
            </a:r>
            <a:r>
              <a:rPr lang="sk-SK" sz="2400" dirty="0" err="1" smtClean="0"/>
              <a:t>programmes</a:t>
            </a:r>
            <a:r>
              <a:rPr lang="sk-SK" sz="2400" dirty="0" smtClean="0"/>
              <a:t> </a:t>
            </a:r>
            <a:r>
              <a:rPr lang="sk-SK" sz="2400" dirty="0" err="1" smtClean="0"/>
              <a:t>d’études</a:t>
            </a:r>
            <a:r>
              <a:rPr lang="sk-SK" sz="2400" dirty="0" smtClean="0"/>
              <a:t> </a:t>
            </a:r>
            <a:r>
              <a:rPr lang="sk-SK" sz="2400" dirty="0" err="1" smtClean="0"/>
              <a:t>francophones</a:t>
            </a:r>
            <a:r>
              <a:rPr lang="sk-SK" sz="2400" dirty="0" smtClean="0"/>
              <a:t>.</a:t>
            </a:r>
            <a:endParaRPr lang="sk-SK" sz="2800" dirty="0" smtClean="0"/>
          </a:p>
          <a:p>
            <a:pPr lvl="1"/>
            <a:r>
              <a:rPr lang="sk-SK" sz="2400" dirty="0" err="1" smtClean="0"/>
              <a:t>Faciliter</a:t>
            </a:r>
            <a:r>
              <a:rPr lang="sk-SK" sz="2400" dirty="0" smtClean="0"/>
              <a:t> les </a:t>
            </a:r>
            <a:r>
              <a:rPr lang="sk-SK" sz="2400" dirty="0" err="1" smtClean="0"/>
              <a:t>échanges</a:t>
            </a:r>
            <a:r>
              <a:rPr lang="sk-SK" sz="2400" dirty="0" smtClean="0"/>
              <a:t> </a:t>
            </a:r>
            <a:r>
              <a:rPr lang="sk-SK" sz="2400" dirty="0" err="1" smtClean="0"/>
              <a:t>d'étudiants</a:t>
            </a:r>
            <a:r>
              <a:rPr lang="sk-SK" sz="2400" dirty="0" smtClean="0"/>
              <a:t>, </a:t>
            </a:r>
            <a:r>
              <a:rPr lang="sk-SK" sz="2400" dirty="0" err="1" smtClean="0"/>
              <a:t>d'enseignants</a:t>
            </a:r>
            <a:r>
              <a:rPr lang="sk-SK" sz="2400" dirty="0" smtClean="0"/>
              <a:t> </a:t>
            </a:r>
            <a:r>
              <a:rPr lang="sk-SK" sz="2400" dirty="0" err="1" smtClean="0"/>
              <a:t>et</a:t>
            </a:r>
            <a:r>
              <a:rPr lang="sk-SK" sz="2400" dirty="0" smtClean="0"/>
              <a:t> </a:t>
            </a:r>
            <a:r>
              <a:rPr lang="sk-SK" sz="2400" dirty="0" err="1" smtClean="0"/>
              <a:t>de</a:t>
            </a:r>
            <a:r>
              <a:rPr lang="sk-SK" sz="2400" dirty="0" smtClean="0"/>
              <a:t> </a:t>
            </a:r>
            <a:r>
              <a:rPr lang="sk-SK" sz="2400" dirty="0" err="1" smtClean="0"/>
              <a:t>chercheurs</a:t>
            </a:r>
            <a:r>
              <a:rPr lang="fr-FR" sz="2400" dirty="0" smtClean="0"/>
              <a:t>.</a:t>
            </a:r>
            <a:endParaRPr lang="sk-SK" sz="2800" dirty="0" smtClean="0"/>
          </a:p>
          <a:p>
            <a:pPr lvl="1"/>
            <a:r>
              <a:rPr lang="sk-SK" sz="2400" dirty="0" err="1" smtClean="0"/>
              <a:t>Encourager</a:t>
            </a:r>
            <a:r>
              <a:rPr lang="sk-SK" sz="2400" dirty="0" smtClean="0"/>
              <a:t> </a:t>
            </a:r>
            <a:r>
              <a:rPr lang="sk-SK" sz="2400" dirty="0" err="1" smtClean="0"/>
              <a:t>le</a:t>
            </a:r>
            <a:r>
              <a:rPr lang="sk-SK" sz="2400" dirty="0" smtClean="0"/>
              <a:t> </a:t>
            </a:r>
            <a:r>
              <a:rPr lang="sk-SK" sz="2400" dirty="0" err="1" smtClean="0"/>
              <a:t>développement</a:t>
            </a:r>
            <a:r>
              <a:rPr lang="sk-SK" sz="2400" dirty="0" smtClean="0"/>
              <a:t> </a:t>
            </a:r>
            <a:r>
              <a:rPr lang="sk-SK" sz="2400" dirty="0" err="1" smtClean="0"/>
              <a:t>de</a:t>
            </a:r>
            <a:r>
              <a:rPr lang="sk-SK" sz="2400" dirty="0" smtClean="0"/>
              <a:t> </a:t>
            </a:r>
            <a:r>
              <a:rPr lang="sk-SK" sz="2400" dirty="0" err="1" smtClean="0"/>
              <a:t>partenariat</a:t>
            </a:r>
            <a:r>
              <a:rPr lang="sk-SK" sz="2400" dirty="0" smtClean="0"/>
              <a:t> </a:t>
            </a:r>
            <a:r>
              <a:rPr lang="sk-SK" sz="2400" dirty="0" err="1" smtClean="0"/>
              <a:t>entre</a:t>
            </a:r>
            <a:r>
              <a:rPr lang="sk-SK" sz="2400" dirty="0" smtClean="0"/>
              <a:t> les </a:t>
            </a:r>
            <a:r>
              <a:rPr lang="sk-SK" sz="2400" dirty="0" err="1" smtClean="0"/>
              <a:t>universités</a:t>
            </a:r>
            <a:r>
              <a:rPr lang="sk-SK" sz="2400" dirty="0" smtClean="0"/>
              <a:t> </a:t>
            </a:r>
            <a:r>
              <a:rPr lang="sk-SK" sz="2400" dirty="0" err="1" smtClean="0"/>
              <a:t>françaises</a:t>
            </a:r>
            <a:r>
              <a:rPr lang="sk-SK" sz="2400" dirty="0" smtClean="0"/>
              <a:t> </a:t>
            </a:r>
            <a:r>
              <a:rPr lang="sk-SK" sz="2400" dirty="0" err="1" smtClean="0"/>
              <a:t>et</a:t>
            </a:r>
            <a:r>
              <a:rPr lang="sk-SK" sz="2400" dirty="0" smtClean="0"/>
              <a:t> </a:t>
            </a:r>
            <a:r>
              <a:rPr lang="sk-SK" sz="2400" dirty="0" err="1" smtClean="0"/>
              <a:t>slovaques</a:t>
            </a:r>
            <a:r>
              <a:rPr lang="fr-FR" sz="2400" dirty="0" smtClean="0"/>
              <a:t>.</a:t>
            </a:r>
            <a:endParaRPr lang="sk-SK" sz="2800" dirty="0" smtClean="0"/>
          </a:p>
          <a:p>
            <a:pPr lvl="1"/>
            <a:r>
              <a:rPr lang="sk-SK" sz="2400" dirty="0" err="1" smtClean="0"/>
              <a:t>Nouer</a:t>
            </a:r>
            <a:r>
              <a:rPr lang="sk-SK" sz="2400" dirty="0" smtClean="0"/>
              <a:t> des </a:t>
            </a:r>
            <a:r>
              <a:rPr lang="sk-SK" sz="2400" dirty="0" err="1" smtClean="0"/>
              <a:t>partenariats</a:t>
            </a:r>
            <a:r>
              <a:rPr lang="sk-SK" sz="2400" dirty="0" smtClean="0"/>
              <a:t> </a:t>
            </a:r>
            <a:r>
              <a:rPr lang="sk-SK" sz="2400" dirty="0" err="1" smtClean="0"/>
              <a:t>entre</a:t>
            </a:r>
            <a:r>
              <a:rPr lang="sk-SK" sz="2400" dirty="0" smtClean="0"/>
              <a:t> les </a:t>
            </a:r>
            <a:r>
              <a:rPr lang="sk-SK" sz="2400" dirty="0" err="1" smtClean="0"/>
              <a:t>entreprises</a:t>
            </a:r>
            <a:r>
              <a:rPr lang="sk-SK" sz="2400" dirty="0" smtClean="0"/>
              <a:t> </a:t>
            </a:r>
            <a:r>
              <a:rPr lang="sk-SK" sz="2400" dirty="0" err="1" smtClean="0"/>
              <a:t>implantées</a:t>
            </a:r>
            <a:r>
              <a:rPr lang="sk-SK" sz="2400" dirty="0" smtClean="0"/>
              <a:t> </a:t>
            </a:r>
            <a:r>
              <a:rPr lang="sk-SK" sz="2400" dirty="0" smtClean="0"/>
              <a:t>en </a:t>
            </a:r>
            <a:r>
              <a:rPr lang="sk-SK" sz="2400" dirty="0" err="1" smtClean="0"/>
              <a:t>Slovaquie</a:t>
            </a:r>
            <a:r>
              <a:rPr lang="sk-SK" sz="2400" dirty="0" smtClean="0"/>
              <a:t> </a:t>
            </a:r>
            <a:r>
              <a:rPr lang="sk-SK" sz="2400" dirty="0" err="1" smtClean="0"/>
              <a:t>et</a:t>
            </a:r>
            <a:r>
              <a:rPr lang="sk-SK" sz="2400" dirty="0" smtClean="0"/>
              <a:t> les </a:t>
            </a:r>
            <a:r>
              <a:rPr lang="sk-SK" sz="2400" dirty="0" err="1" smtClean="0"/>
              <a:t>établissements</a:t>
            </a:r>
            <a:r>
              <a:rPr lang="sk-SK" sz="2400" dirty="0" smtClean="0"/>
              <a:t> </a:t>
            </a:r>
            <a:r>
              <a:rPr lang="sk-SK" sz="2400" dirty="0" err="1" smtClean="0"/>
              <a:t>supérieurs</a:t>
            </a:r>
            <a:r>
              <a:rPr lang="sk-SK" sz="2400" dirty="0" smtClean="0"/>
              <a:t>.</a:t>
            </a:r>
            <a:endParaRPr lang="sk-SK" sz="2400" dirty="0" smtClean="0"/>
          </a:p>
          <a:p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mtClean="0"/>
              <a:pPr/>
              <a:t>18</a:t>
            </a:fld>
            <a:endParaRPr lang="sk-SK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Objectifs </a:t>
            </a:r>
            <a:r>
              <a:rPr lang="fr-FR" sz="2800" dirty="0" smtClean="0"/>
              <a:t>prioritaires </a:t>
            </a:r>
            <a:r>
              <a:rPr lang="fr-FR" sz="2800" dirty="0" smtClean="0"/>
              <a:t>de l’IUFS: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algn="ctr">
              <a:buNone/>
            </a:pPr>
            <a:r>
              <a:rPr lang="fr-FR" sz="4000" dirty="0" smtClean="0"/>
              <a:t>MERCI POUR VOTRE </a:t>
            </a:r>
            <a:r>
              <a:rPr lang="fr-FR" sz="4000" dirty="0" smtClean="0"/>
              <a:t>ATTENTION</a:t>
            </a:r>
          </a:p>
          <a:p>
            <a:pPr algn="ctr">
              <a:buNone/>
            </a:pPr>
            <a:endParaRPr lang="sk-SK" sz="3600" dirty="0" smtClean="0"/>
          </a:p>
          <a:p>
            <a:pPr algn="ctr">
              <a:buNone/>
            </a:pPr>
            <a:endParaRPr lang="sk-SK" sz="3600" dirty="0" smtClean="0"/>
          </a:p>
          <a:p>
            <a:pPr algn="ctr">
              <a:buNone/>
            </a:pPr>
            <a:r>
              <a:rPr lang="sk-SK" sz="3600" dirty="0" smtClean="0">
                <a:solidFill>
                  <a:srgbClr val="FFFF00"/>
                </a:solidFill>
                <a:hlinkClick r:id="rId2"/>
              </a:rPr>
              <a:t>r</a:t>
            </a:r>
            <a:r>
              <a:rPr lang="fr-FR" sz="3600" dirty="0" smtClean="0">
                <a:solidFill>
                  <a:srgbClr val="FFFF00"/>
                </a:solidFill>
                <a:hlinkClick r:id="rId2"/>
              </a:rPr>
              <a:t>adovan</a:t>
            </a:r>
            <a:r>
              <a:rPr lang="sk-SK" sz="3600" dirty="0" smtClean="0">
                <a:solidFill>
                  <a:srgbClr val="FFFF00"/>
                </a:solidFill>
                <a:hlinkClick r:id="rId2"/>
              </a:rPr>
              <a:t>.gura@umb.sk</a:t>
            </a:r>
            <a:endParaRPr lang="fr-FR" sz="36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fr-FR" sz="3600" dirty="0" smtClean="0"/>
              <a:t>www.iufs.sk</a:t>
            </a:r>
            <a:endParaRPr lang="sk-SK" sz="3600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mtClean="0"/>
              <a:pPr/>
              <a:t>19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Graphique n 1: </a:t>
            </a:r>
            <a:r>
              <a:rPr lang="sk-SK" sz="3600" dirty="0" err="1" smtClean="0"/>
              <a:t>Taux</a:t>
            </a:r>
            <a:r>
              <a:rPr lang="sk-SK" sz="3600" dirty="0" smtClean="0"/>
              <a:t> de la </a:t>
            </a:r>
            <a:r>
              <a:rPr lang="sk-SK" sz="3600" dirty="0" err="1" smtClean="0"/>
              <a:t>population</a:t>
            </a:r>
            <a:r>
              <a:rPr lang="sk-SK" sz="3600" dirty="0" smtClean="0"/>
              <a:t> </a:t>
            </a:r>
            <a:r>
              <a:rPr lang="sk-SK" sz="3600" dirty="0" err="1" smtClean="0"/>
              <a:t>slovaque</a:t>
            </a:r>
            <a:r>
              <a:rPr lang="sk-SK" sz="3600" dirty="0" smtClean="0"/>
              <a:t> </a:t>
            </a:r>
            <a:r>
              <a:rPr lang="sk-SK" sz="3600" dirty="0" err="1" smtClean="0"/>
              <a:t>ayant</a:t>
            </a:r>
            <a:r>
              <a:rPr lang="sk-SK" sz="3600" dirty="0" smtClean="0"/>
              <a:t> </a:t>
            </a:r>
            <a:r>
              <a:rPr lang="sk-SK" sz="3600" dirty="0" err="1" smtClean="0"/>
              <a:t>la</a:t>
            </a:r>
            <a:r>
              <a:rPr lang="sk-SK" sz="3600" dirty="0" smtClean="0"/>
              <a:t> </a:t>
            </a:r>
            <a:r>
              <a:rPr lang="sk-SK" sz="3600" dirty="0" err="1" smtClean="0"/>
              <a:t>formation</a:t>
            </a:r>
            <a:r>
              <a:rPr lang="sk-SK" sz="3600" dirty="0" smtClean="0"/>
              <a:t> </a:t>
            </a:r>
            <a:r>
              <a:rPr lang="sk-SK" sz="3600" dirty="0" err="1" smtClean="0"/>
              <a:t>supérieure</a:t>
            </a:r>
            <a:r>
              <a:rPr lang="sk-SK" sz="3600" dirty="0" smtClean="0"/>
              <a:t> (en %)</a:t>
            </a:r>
            <a:r>
              <a:rPr lang="sk-SK" sz="4400" dirty="0" smtClean="0"/>
              <a:t/>
            </a:r>
            <a:br>
              <a:rPr lang="sk-SK" sz="4400" dirty="0" smtClean="0"/>
            </a:b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229600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940966"/>
          </a:xfrm>
        </p:spPr>
        <p:txBody>
          <a:bodyPr>
            <a:normAutofit fontScale="90000"/>
          </a:bodyPr>
          <a:lstStyle/>
          <a:p>
            <a:r>
              <a:rPr lang="sk-SK" sz="3200" dirty="0" err="1" smtClean="0"/>
              <a:t>Graphique</a:t>
            </a:r>
            <a:r>
              <a:rPr lang="sk-SK" sz="3200" dirty="0" smtClean="0"/>
              <a:t> n 2: </a:t>
            </a:r>
            <a:r>
              <a:rPr lang="en-US" sz="3200" dirty="0" err="1" smtClean="0"/>
              <a:t>Nombre</a:t>
            </a:r>
            <a:r>
              <a:rPr lang="en-US" sz="3200" dirty="0" smtClean="0"/>
              <a:t> </a:t>
            </a:r>
            <a:r>
              <a:rPr lang="en-US" sz="3200" dirty="0" err="1" smtClean="0"/>
              <a:t>d'établissements</a:t>
            </a:r>
            <a:r>
              <a:rPr lang="en-US" sz="3200" dirty="0" smtClean="0"/>
              <a:t>  sup</a:t>
            </a:r>
            <a:r>
              <a:rPr lang="sk-SK" sz="3200" dirty="0" smtClean="0"/>
              <a:t>é</a:t>
            </a:r>
            <a:r>
              <a:rPr lang="en-US" sz="3200" dirty="0" err="1" smtClean="0"/>
              <a:t>ri</a:t>
            </a:r>
            <a:r>
              <a:rPr lang="sk-SK" sz="3200" dirty="0" smtClean="0"/>
              <a:t>e</a:t>
            </a:r>
            <a:r>
              <a:rPr lang="en-US" sz="3200" dirty="0" err="1" smtClean="0"/>
              <a:t>ures</a:t>
            </a:r>
            <a:r>
              <a:rPr lang="en-US" sz="3200" dirty="0" smtClean="0"/>
              <a:t> en </a:t>
            </a:r>
            <a:r>
              <a:rPr lang="en-US" sz="3200" dirty="0" err="1" smtClean="0"/>
              <a:t>Slovaquie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sk-SK" sz="320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600" b="1" dirty="0" err="1"/>
              <a:t>Graphique</a:t>
            </a:r>
            <a:r>
              <a:rPr lang="sk-SK" sz="3600" b="1" dirty="0"/>
              <a:t> n 3: </a:t>
            </a:r>
            <a:r>
              <a:rPr lang="sk-SK" sz="3600" b="1" dirty="0" err="1"/>
              <a:t>Taux</a:t>
            </a:r>
            <a:r>
              <a:rPr lang="sk-SK" sz="3600" b="1" dirty="0"/>
              <a:t> de PIB </a:t>
            </a:r>
            <a:r>
              <a:rPr lang="sk-SK" sz="3600" b="1" dirty="0" err="1" smtClean="0"/>
              <a:t>investi</a:t>
            </a:r>
            <a:r>
              <a:rPr lang="sk-SK" sz="3600" b="1" dirty="0" smtClean="0"/>
              <a:t> </a:t>
            </a:r>
            <a:r>
              <a:rPr lang="sk-SK" sz="3600" b="1" dirty="0" err="1"/>
              <a:t>dans</a:t>
            </a:r>
            <a:r>
              <a:rPr lang="sk-SK" sz="3600" b="1" dirty="0"/>
              <a:t> la </a:t>
            </a:r>
            <a:r>
              <a:rPr lang="sk-SK" sz="3600" b="1" dirty="0" err="1"/>
              <a:t>recherche</a:t>
            </a:r>
            <a:r>
              <a:rPr lang="sk-SK" sz="3600" b="1" dirty="0"/>
              <a:t> </a:t>
            </a:r>
            <a:r>
              <a:rPr lang="sk-SK" sz="3600" b="1" dirty="0" err="1"/>
              <a:t>dans</a:t>
            </a:r>
            <a:r>
              <a:rPr lang="sk-SK" sz="3600" b="1" dirty="0"/>
              <a:t> les </a:t>
            </a:r>
            <a:r>
              <a:rPr lang="sk-SK" sz="3600" b="1" dirty="0" err="1"/>
              <a:t>pays</a:t>
            </a:r>
            <a:r>
              <a:rPr lang="sk-SK" sz="3600" b="1" dirty="0"/>
              <a:t> de </a:t>
            </a:r>
            <a:r>
              <a:rPr lang="sk-SK" sz="3600" b="1" dirty="0" err="1"/>
              <a:t>Vysegrad</a:t>
            </a:r>
            <a:r>
              <a:rPr lang="sk-SK" sz="3600" b="1" dirty="0"/>
              <a:t> (%)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graphicFrame>
        <p:nvGraphicFramePr>
          <p:cNvPr id="3" name="Graf 2"/>
          <p:cNvGraphicFramePr/>
          <p:nvPr/>
        </p:nvGraphicFramePr>
        <p:xfrm>
          <a:off x="755576" y="1828800"/>
          <a:ext cx="8136903" cy="44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548557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3" name="Graf 2"/>
          <p:cNvGraphicFramePr/>
          <p:nvPr/>
        </p:nvGraphicFramePr>
        <p:xfrm>
          <a:off x="827584" y="836712"/>
          <a:ext cx="748883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3568" y="95771"/>
            <a:ext cx="81369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Graphique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 4 :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Nombre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’étudiants dans le cadre</a:t>
            </a:r>
            <a:r>
              <a:rPr kumimoji="0" lang="sk-SK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 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rogrammes Erasmus en Slovaquie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pPr/>
              <a:t>5</a:t>
            </a:fld>
            <a:endParaRPr lang="sk-SK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/>
        </p:nvGraphicFramePr>
        <p:xfrm>
          <a:off x="971599" y="1772815"/>
          <a:ext cx="7056784" cy="3810344"/>
        </p:xfrm>
        <a:graphic>
          <a:graphicData uri="http://schemas.openxmlformats.org/drawingml/2006/table">
            <a:tbl>
              <a:tblPr/>
              <a:tblGrid>
                <a:gridCol w="1890877"/>
                <a:gridCol w="2520280"/>
                <a:gridCol w="2645627"/>
              </a:tblGrid>
              <a:tr h="771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Année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k-SK" sz="28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academ</a:t>
                      </a:r>
                      <a:r>
                        <a:rPr lang="sk-SK" sz="2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sk-SK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Etudiants</a:t>
                      </a:r>
                      <a:r>
                        <a:rPr lang="sk-SK" sz="2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k-SK" sz="28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sortants</a:t>
                      </a:r>
                      <a:endParaRPr lang="sk-SK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Etudiants entrants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2007/08</a:t>
                      </a:r>
                      <a:endParaRPr lang="sk-SK" sz="2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707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2008/09</a:t>
                      </a:r>
                      <a:endParaRPr lang="sk-SK" sz="2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317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7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2009/10</a:t>
                      </a:r>
                      <a:endParaRPr lang="sk-SK" sz="2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353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707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2010/11</a:t>
                      </a:r>
                      <a:endParaRPr lang="sk-SK" sz="28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182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67544" y="209193"/>
            <a:ext cx="835292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Tab</a:t>
            </a:r>
            <a:r>
              <a:rPr kumimoji="0" lang="sk-SK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 1: </a:t>
            </a:r>
            <a:r>
              <a:rPr kumimoji="0" lang="sk-SK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Nombre</a:t>
            </a:r>
            <a:r>
              <a:rPr kumimoji="0" lang="sk-SK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’étudiants dans le cadre des </a:t>
            </a:r>
            <a:r>
              <a:rPr kumimoji="0" lang="sk-SK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rogrammes Erasmus réalisant le stage</a:t>
            </a:r>
            <a:r>
              <a:rPr kumimoji="0" lang="sk-SK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Slovaquie </a:t>
            </a:r>
            <a:endParaRPr kumimoji="0" lang="sk-S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3" name="Graf 2"/>
          <p:cNvGraphicFramePr/>
          <p:nvPr/>
        </p:nvGraphicFramePr>
        <p:xfrm>
          <a:off x="611560" y="836712"/>
          <a:ext cx="799288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bdĺžnik 3"/>
          <p:cNvSpPr/>
          <p:nvPr/>
        </p:nvSpPr>
        <p:spPr>
          <a:xfrm>
            <a:off x="1187624" y="404664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b="1" dirty="0" err="1" smtClean="0"/>
              <a:t>Graphique</a:t>
            </a:r>
            <a:r>
              <a:rPr lang="sk-SK" sz="2800" b="1" dirty="0" smtClean="0"/>
              <a:t> n 5: </a:t>
            </a:r>
            <a:r>
              <a:rPr lang="sk-SK" sz="2800" b="1" dirty="0" err="1" smtClean="0"/>
              <a:t>Nombre</a:t>
            </a:r>
            <a:r>
              <a:rPr lang="sk-SK" sz="2800" b="1" dirty="0" smtClean="0"/>
              <a:t> d</a:t>
            </a:r>
            <a:r>
              <a:rPr lang="fr-FR" sz="2800" b="1" dirty="0" smtClean="0"/>
              <a:t>’</a:t>
            </a:r>
            <a:r>
              <a:rPr lang="sk-SK" sz="2800" b="1" dirty="0" err="1" smtClean="0"/>
              <a:t>enseignants</a:t>
            </a:r>
            <a:r>
              <a:rPr lang="sk-SK" sz="2800" b="1" dirty="0" smtClean="0"/>
              <a:t> </a:t>
            </a:r>
            <a:r>
              <a:rPr lang="sk-SK" sz="2800" b="1" dirty="0"/>
              <a:t>en </a:t>
            </a:r>
            <a:r>
              <a:rPr lang="sk-SK" sz="2800" b="1" dirty="0" err="1"/>
              <a:t>mission</a:t>
            </a:r>
            <a:r>
              <a:rPr lang="sk-SK" sz="2800" b="1" dirty="0"/>
              <a:t> </a:t>
            </a:r>
            <a:r>
              <a:rPr lang="sk-SK" sz="2800" b="1" dirty="0" err="1"/>
              <a:t>Erasmus</a:t>
            </a:r>
            <a:r>
              <a:rPr lang="sk-SK" sz="2800" b="1" dirty="0"/>
              <a:t>, </a:t>
            </a:r>
            <a:r>
              <a:rPr lang="sk-SK" sz="2800" b="1" dirty="0" smtClean="0"/>
              <a:t>S</a:t>
            </a:r>
            <a:r>
              <a:rPr lang="fr-FR" sz="2800" b="1" dirty="0" smtClean="0"/>
              <a:t>l</a:t>
            </a:r>
            <a:r>
              <a:rPr lang="sk-SK" sz="2800" b="1" dirty="0" err="1" smtClean="0"/>
              <a:t>ovaquie</a:t>
            </a:r>
            <a:endParaRPr lang="sk-SK" sz="280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/>
          <p:nvPr>
            <p:extLst>
              <p:ext uri="{D42A27DB-BD31-4B8C-83A1-F6EECF244321}">
                <p14:modId xmlns="" xmlns:p14="http://schemas.microsoft.com/office/powerpoint/2010/main" val="1201474460"/>
              </p:ext>
            </p:extLst>
          </p:nvPr>
        </p:nvGraphicFramePr>
        <p:xfrm>
          <a:off x="539552" y="260648"/>
          <a:ext cx="792088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z="1200" smtClean="0"/>
              <a:pPr/>
              <a:t>8</a:t>
            </a:fld>
            <a:endParaRPr lang="sk-SK" sz="12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="" xmlns:p14="http://schemas.microsoft.com/office/powerpoint/2010/main" val="583795453"/>
              </p:ext>
            </p:extLst>
          </p:nvPr>
        </p:nvGraphicFramePr>
        <p:xfrm>
          <a:off x="611560" y="476672"/>
          <a:ext cx="7574632" cy="56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F4D-9D4E-437A-91E6-8D6B930F266C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333</Words>
  <Application>Microsoft Office PowerPoint</Application>
  <PresentationFormat>Prezentácia na obrazovke (4:3)</PresentationFormat>
  <Paragraphs>81</Paragraphs>
  <Slides>19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Hala</vt:lpstr>
      <vt:lpstr>L’enseignement supérieur slovaque dans regards croisés des programmes européens Erasmus, Jean Monnet: bilan et perspectives</vt:lpstr>
      <vt:lpstr>Graphique n 1: Taux de la population slovaque ayant la formation supérieure (en %) </vt:lpstr>
      <vt:lpstr>Graphique n 2: Nombre d'établissements  supérieures en Slovaquie </vt:lpstr>
      <vt:lpstr>Graphique n 3: Taux de PIB investi dans la recherche dans les pays de Vysegrad (%) 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Erasmus devient:</vt:lpstr>
      <vt:lpstr>Une perspective pour la croissance intelligente en Slovaquie</vt:lpstr>
      <vt:lpstr>Objectifs prioritaires de l’IUFS:</vt:lpstr>
      <vt:lpstr>Snímka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Radovan</dc:creator>
  <cp:lastModifiedBy>Radovan</cp:lastModifiedBy>
  <cp:revision>44</cp:revision>
  <dcterms:created xsi:type="dcterms:W3CDTF">2012-11-20T09:15:14Z</dcterms:created>
  <dcterms:modified xsi:type="dcterms:W3CDTF">2012-11-20T21:38:00Z</dcterms:modified>
</cp:coreProperties>
</file>